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89" r:id="rId3"/>
    <p:sldId id="290" r:id="rId4"/>
    <p:sldId id="291" r:id="rId5"/>
    <p:sldId id="276" r:id="rId6"/>
    <p:sldId id="271" r:id="rId7"/>
    <p:sldId id="270" r:id="rId8"/>
    <p:sldId id="267" r:id="rId9"/>
    <p:sldId id="272" r:id="rId10"/>
    <p:sldId id="273" r:id="rId11"/>
    <p:sldId id="274" r:id="rId12"/>
    <p:sldId id="275" r:id="rId13"/>
    <p:sldId id="277" r:id="rId14"/>
    <p:sldId id="283" r:id="rId15"/>
    <p:sldId id="294" r:id="rId16"/>
    <p:sldId id="258" r:id="rId17"/>
    <p:sldId id="282" r:id="rId18"/>
    <p:sldId id="287" r:id="rId19"/>
    <p:sldId id="259" r:id="rId20"/>
    <p:sldId id="261" r:id="rId21"/>
    <p:sldId id="262" r:id="rId22"/>
    <p:sldId id="264" r:id="rId23"/>
    <p:sldId id="263" r:id="rId24"/>
    <p:sldId id="265" r:id="rId25"/>
    <p:sldId id="266" r:id="rId26"/>
    <p:sldId id="293" r:id="rId27"/>
    <p:sldId id="292" r:id="rId28"/>
    <p:sldId id="288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C3C3"/>
    <a:srgbClr val="6F6F6F"/>
    <a:srgbClr val="B9B9B9"/>
    <a:srgbClr val="FFE699"/>
    <a:srgbClr val="B4C7E7"/>
    <a:srgbClr val="545454"/>
    <a:srgbClr val="79AC78"/>
    <a:srgbClr val="E1EFD9"/>
    <a:srgbClr val="D5E9C9"/>
    <a:srgbClr val="C5E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81" autoAdjust="0"/>
    <p:restoredTop sz="94660"/>
  </p:normalViewPr>
  <p:slideViewPr>
    <p:cSldViewPr snapToGrid="0">
      <p:cViewPr varScale="1">
        <p:scale>
          <a:sx n="63" d="100"/>
          <a:sy n="63" d="100"/>
        </p:scale>
        <p:origin x="5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장래 인구 추계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5188216149385894"/>
          <c:y val="0.14752223251505325"/>
          <c:w val="0.81815271674252521"/>
          <c:h val="0.6263994905048633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장래 인구 추계</c:v>
                </c:pt>
              </c:strCache>
            </c:strRef>
          </c:tx>
          <c:spPr>
            <a:ln w="28575" cap="rnd">
              <a:solidFill>
                <a:srgbClr val="71B28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Sheet1!$A$2:$A$32</c:f>
              <c:strCache>
                <c:ptCount val="31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  <c:pt idx="16">
                  <c:v>2036</c:v>
                </c:pt>
                <c:pt idx="17">
                  <c:v>2037</c:v>
                </c:pt>
                <c:pt idx="18">
                  <c:v>2038</c:v>
                </c:pt>
                <c:pt idx="19">
                  <c:v>2039</c:v>
                </c:pt>
                <c:pt idx="20">
                  <c:v>2040</c:v>
                </c:pt>
                <c:pt idx="21">
                  <c:v>2041</c:v>
                </c:pt>
                <c:pt idx="22">
                  <c:v>2042</c:v>
                </c:pt>
                <c:pt idx="23">
                  <c:v>2043</c:v>
                </c:pt>
                <c:pt idx="24">
                  <c:v>2044</c:v>
                </c:pt>
                <c:pt idx="25">
                  <c:v>2045</c:v>
                </c:pt>
                <c:pt idx="26">
                  <c:v>2046</c:v>
                </c:pt>
                <c:pt idx="27">
                  <c:v>2047</c:v>
                </c:pt>
                <c:pt idx="28">
                  <c:v>2048</c:v>
                </c:pt>
                <c:pt idx="29">
                  <c:v>2049</c:v>
                </c:pt>
                <c:pt idx="30">
                  <c:v>2050</c:v>
                </c:pt>
              </c:strCache>
            </c:strRef>
          </c:cat>
          <c:val>
            <c:numRef>
              <c:f>Sheet1!$B$2:$B$32</c:f>
              <c:numCache>
                <c:formatCode>#,##0</c:formatCode>
                <c:ptCount val="31"/>
                <c:pt idx="0">
                  <c:v>348302</c:v>
                </c:pt>
                <c:pt idx="1">
                  <c:v>366165</c:v>
                </c:pt>
                <c:pt idx="2">
                  <c:v>382760</c:v>
                </c:pt>
                <c:pt idx="3">
                  <c:v>392129</c:v>
                </c:pt>
                <c:pt idx="4">
                  <c:v>410425</c:v>
                </c:pt>
                <c:pt idx="5">
                  <c:v>427317</c:v>
                </c:pt>
                <c:pt idx="6">
                  <c:v>443079</c:v>
                </c:pt>
                <c:pt idx="7">
                  <c:v>457827</c:v>
                </c:pt>
                <c:pt idx="8">
                  <c:v>471681</c:v>
                </c:pt>
                <c:pt idx="9">
                  <c:v>484717</c:v>
                </c:pt>
                <c:pt idx="10">
                  <c:v>496997</c:v>
                </c:pt>
                <c:pt idx="11">
                  <c:v>508534</c:v>
                </c:pt>
                <c:pt idx="12">
                  <c:v>519381</c:v>
                </c:pt>
                <c:pt idx="13">
                  <c:v>529572</c:v>
                </c:pt>
                <c:pt idx="14">
                  <c:v>539130</c:v>
                </c:pt>
                <c:pt idx="15">
                  <c:v>548097</c:v>
                </c:pt>
                <c:pt idx="16">
                  <c:v>556493</c:v>
                </c:pt>
                <c:pt idx="17">
                  <c:v>564333</c:v>
                </c:pt>
                <c:pt idx="18">
                  <c:v>571653</c:v>
                </c:pt>
                <c:pt idx="19">
                  <c:v>578517</c:v>
                </c:pt>
                <c:pt idx="20">
                  <c:v>584990</c:v>
                </c:pt>
                <c:pt idx="21">
                  <c:v>591076</c:v>
                </c:pt>
                <c:pt idx="22">
                  <c:v>596840</c:v>
                </c:pt>
                <c:pt idx="23">
                  <c:v>602324</c:v>
                </c:pt>
                <c:pt idx="24">
                  <c:v>607514</c:v>
                </c:pt>
                <c:pt idx="25">
                  <c:v>612399</c:v>
                </c:pt>
                <c:pt idx="26">
                  <c:v>616949</c:v>
                </c:pt>
                <c:pt idx="27">
                  <c:v>621104</c:v>
                </c:pt>
                <c:pt idx="28">
                  <c:v>624819</c:v>
                </c:pt>
                <c:pt idx="29">
                  <c:v>628055</c:v>
                </c:pt>
                <c:pt idx="30">
                  <c:v>630780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8D-4EB9-883D-E5C0B9B737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086047"/>
        <c:axId val="1425791712"/>
      </c:lineChart>
      <c:catAx>
        <c:axId val="123086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5791712"/>
        <c:crosses val="autoZero"/>
        <c:auto val="1"/>
        <c:lblAlgn val="ctr"/>
        <c:lblOffset val="100"/>
        <c:noMultiLvlLbl val="0"/>
      </c:catAx>
      <c:valAx>
        <c:axId val="142579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086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BRT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BRT버스</c:v>
                </c:pt>
              </c:strCache>
            </c:strRef>
          </c:tx>
          <c:dPt>
            <c:idx val="0"/>
            <c:bubble3D val="0"/>
            <c:spPr>
              <a:solidFill>
                <a:srgbClr val="5185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072-4CB3-BE82-8E9E31B89A26}"/>
              </c:ext>
            </c:extLst>
          </c:dPt>
          <c:dPt>
            <c:idx val="1"/>
            <c:bubble3D val="0"/>
            <c:spPr>
              <a:solidFill>
                <a:srgbClr val="C6525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072-4CB3-BE82-8E9E31B89A26}"/>
              </c:ext>
            </c:extLst>
          </c:dPt>
          <c:dLbls>
            <c:dLbl>
              <c:idx val="0"/>
              <c:layout>
                <c:manualLayout>
                  <c:x val="-0.2000141590189779"/>
                  <c:y val="0.2453229405298482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26E7C98-58DD-4B78-9B96-670726304A64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34817C4-EAF0-476F-BFBA-7179BDC52221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3502017660204352"/>
                      <c:h val="0.2354338394686224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072-4CB3-BE82-8E9E31B89A26}"/>
                </c:ext>
              </c:extLst>
            </c:dLbl>
            <c:dLbl>
              <c:idx val="1"/>
              <c:layout>
                <c:manualLayout>
                  <c:x val="0.21344000897362739"/>
                  <c:y val="-0.2259584862170396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D246193F-1762-4155-A654-D39C09015BD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416B8BF-8CE9-4C77-89EF-AA0D0B31543B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936328566379024"/>
                      <c:h val="0.2598106535669281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072-4CB3-BE82-8E9E31B89A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0.27700000000000002</c:v>
                </c:pt>
                <c:pt idx="1">
                  <c:v>0.72299999999999998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072-4CB3-BE82-8E9E31B89A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1F3-4521-9E70-63B4EECD9C24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1F3-4521-9E70-63B4EECD9C24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1F3-4521-9E70-63B4EECD9C2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1F3-4521-9E70-63B4EECD9C24}"/>
                </c:ext>
              </c:extLst>
            </c:dLbl>
            <c:dLbl>
              <c:idx val="1"/>
              <c:layout>
                <c:manualLayout>
                  <c:x val="0.10789155139635034"/>
                  <c:y val="-0.1921137436068405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1F3-4521-9E70-63B4EECD9C2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1F3-4521-9E70-63B4EECD9C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0.52200000000000002</c:v>
                </c:pt>
                <c:pt idx="1">
                  <c:v>0.2</c:v>
                </c:pt>
                <c:pt idx="2">
                  <c:v>0.27800000000000002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1F3-4521-9E70-63B4EECD9C2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40753505635080328"/>
          <c:y val="0.14323378086138533"/>
          <c:w val="0.53263071196972378"/>
          <c:h val="0.693278831624414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3D1-42C7-AB87-3789431DFD3C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3D1-42C7-AB87-3789431DFD3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출/퇴근시간혼잡</c:v>
                </c:pt>
                <c:pt idx="1">
                  <c:v>차량 내부 불결</c:v>
                </c:pt>
                <c:pt idx="2">
                  <c:v>배차간격 김</c:v>
                </c:pt>
                <c:pt idx="3">
                  <c:v>운전기사 불친절 난폭운전</c:v>
                </c:pt>
                <c:pt idx="4">
                  <c:v>비싼요금</c:v>
                </c:pt>
                <c:pt idx="5">
                  <c:v>승차시간 김</c:v>
                </c:pt>
                <c:pt idx="6">
                  <c:v>정류소까지 거리가 멈</c:v>
                </c:pt>
                <c:pt idx="7">
                  <c:v>기타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11.4</c:v>
                </c:pt>
                <c:pt idx="1">
                  <c:v>1.1000000000000001</c:v>
                </c:pt>
                <c:pt idx="2">
                  <c:v>30.9</c:v>
                </c:pt>
                <c:pt idx="3">
                  <c:v>4.9000000000000004</c:v>
                </c:pt>
                <c:pt idx="4">
                  <c:v>13.8</c:v>
                </c:pt>
                <c:pt idx="5">
                  <c:v>6.2</c:v>
                </c:pt>
                <c:pt idx="6">
                  <c:v>30.2</c:v>
                </c:pt>
                <c:pt idx="7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E0-4A9E-8D5A-544AF91D5B6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21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세종시민 통근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21년 세종시민 통근 비율</c:v>
                </c:pt>
              </c:strCache>
            </c:strRef>
          </c:tx>
          <c:dPt>
            <c:idx val="0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724-4730-BCA6-F32AFDD4F65F}"/>
              </c:ext>
            </c:extLst>
          </c:dPt>
          <c:dPt>
            <c:idx val="1"/>
            <c:bubble3D val="0"/>
            <c:spPr>
              <a:solidFill>
                <a:srgbClr val="C050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724-4730-BCA6-F32AFDD4F65F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3F6F74F-27F6-4DF9-841E-2BF21A513211}" type="CATEGORYNAME">
                      <a:rPr lang="ko-KR" altLang="en-US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 b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 b="1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58B70B5-60B5-4223-857D-3D439677EC65}" type="PERCENTAGE">
                      <a:rPr lang="en-US" altLang="ko-KR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 b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724-4730-BCA6-F32AFDD4F65F}"/>
                </c:ext>
              </c:extLst>
            </c:dLbl>
            <c:dLbl>
              <c:idx val="1"/>
              <c:layout>
                <c:manualLayout>
                  <c:x val="0.22841891270388784"/>
                  <c:y val="-4.678878098883464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BC5FFF8-0AB8-4BBE-82BA-EBA03341A31B}" type="CATEGORYNAME">
                      <a:rPr lang="ko-KR" altLang="en-US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C766768-BBF0-4628-987F-B3BCA08AB408}" type="PERCENTAG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230110775427997"/>
                      <c:h val="0.173743047122805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724-4730-BCA6-F32AFDD4F65F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통근안함</c:v>
                </c:pt>
                <c:pt idx="1">
                  <c:v>통근함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0.41</c:v>
                </c:pt>
                <c:pt idx="1">
                  <c:v>0.59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724-4730-BCA6-F32AFDD4F6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이용하는 주요 교통수단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9993602362204723E-2"/>
          <c:y val="0.14333802021788755"/>
          <c:w val="0.93281889763779524"/>
          <c:h val="0.587139420082466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이용하는 주요 교통수단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C30-40E7-84CF-36B12F906814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DC30-40E7-84CF-36B12F9068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Sheet1!$A$3:$A$13</c:f>
              <c:strCache>
                <c:ptCount val="11"/>
                <c:pt idx="0">
                  <c:v>BRT버스</c:v>
                </c:pt>
                <c:pt idx="1">
                  <c:v>자가용(카풀포함)</c:v>
                </c:pt>
                <c:pt idx="2">
                  <c:v>고속/시외버스</c:v>
                </c:pt>
                <c:pt idx="3">
                  <c:v>기차</c:v>
                </c:pt>
                <c:pt idx="4">
                  <c:v>자전거</c:v>
                </c:pt>
                <c:pt idx="5">
                  <c:v>오토바이</c:v>
                </c:pt>
                <c:pt idx="6">
                  <c:v>택시</c:v>
                </c:pt>
                <c:pt idx="7">
                  <c:v>통근/통학버스</c:v>
                </c:pt>
                <c:pt idx="8">
                  <c:v>도보</c:v>
                </c:pt>
                <c:pt idx="9">
                  <c:v>전동킥보드</c:v>
                </c:pt>
                <c:pt idx="10">
                  <c:v>기타</c:v>
                </c:pt>
              </c:strCache>
            </c:strRef>
          </c:cat>
          <c:val>
            <c:numRef>
              <c:f>Sheet1!$B$3:$B$13</c:f>
              <c:numCache>
                <c:formatCode>General</c:formatCode>
                <c:ptCount val="11"/>
                <c:pt idx="0">
                  <c:v>1.1000000000000001</c:v>
                </c:pt>
                <c:pt idx="1">
                  <c:v>76</c:v>
                </c:pt>
                <c:pt idx="2">
                  <c:v>0.4</c:v>
                </c:pt>
                <c:pt idx="3">
                  <c:v>1</c:v>
                </c:pt>
                <c:pt idx="4">
                  <c:v>2</c:v>
                </c:pt>
                <c:pt idx="5">
                  <c:v>0.7</c:v>
                </c:pt>
                <c:pt idx="6">
                  <c:v>0</c:v>
                </c:pt>
                <c:pt idx="7">
                  <c:v>1.3</c:v>
                </c:pt>
                <c:pt idx="8">
                  <c:v>12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30-40E7-84CF-36B12F90681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96671103"/>
        <c:axId val="463225343"/>
      </c:barChart>
      <c:catAx>
        <c:axId val="496671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25343"/>
        <c:crosses val="autoZero"/>
        <c:auto val="1"/>
        <c:lblAlgn val="ctr"/>
        <c:lblOffset val="100"/>
        <c:noMultiLvlLbl val="0"/>
      </c:catAx>
      <c:valAx>
        <c:axId val="463225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66711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일반시내버스</a:t>
            </a: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마을버스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21년 세종시민 통근 비율</c:v>
                </c:pt>
              </c:strCache>
            </c:strRef>
          </c:tx>
          <c:dPt>
            <c:idx val="0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681-4E79-A752-DD41AEF72513}"/>
              </c:ext>
            </c:extLst>
          </c:dPt>
          <c:dPt>
            <c:idx val="1"/>
            <c:bubble3D val="0"/>
            <c:spPr>
              <a:solidFill>
                <a:srgbClr val="C050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681-4E79-A752-DD41AEF72513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fld id="{43F6F74F-27F6-4DF9-841E-2BF21A513211}" type="CATEGORYNAME">
                      <a:rPr lang="ko-KR" altLang="en-US" b="0" smtClean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r>
                      <a:rPr lang="en-US" altLang="ko-KR" b="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35.2%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681-4E79-A752-DD41AEF72513}"/>
                </c:ext>
              </c:extLst>
            </c:dLbl>
            <c:dLbl>
              <c:idx val="1"/>
              <c:layout>
                <c:manualLayout>
                  <c:x val="0.20827802491455935"/>
                  <c:y val="-0.1394602609697317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BC5FFF8-0AB8-4BBE-82BA-EBA03341A31B}" type="CATEGORYNAME">
                      <a:rPr lang="ko-KR" altLang="en-US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r>
                      <a:rPr lang="en-US" altLang="ko-KR" b="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64.8%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230110775427997"/>
                      <c:h val="0.173743047122805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681-4E79-A752-DD41AEF72513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0.35199999999999998</c:v>
                </c:pt>
                <c:pt idx="1">
                  <c:v>0.64800000000000002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681-4E79-A752-DD41AEF725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24E-4F75-89BE-6FED849813E7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24E-4F75-89BE-6FED849813E7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24E-4F75-89BE-6FED849813E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24E-4F75-89BE-6FED849813E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24E-4F75-89BE-6FED849813E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24E-4F75-89BE-6FED849813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0.33200000000000002</c:v>
                </c:pt>
                <c:pt idx="1">
                  <c:v>0.33200000000000002</c:v>
                </c:pt>
                <c:pt idx="2">
                  <c:v>0.33600000000000002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24E-4F75-89BE-6FED849813E7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F6-44A6-8B3D-B54EBD24006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출/퇴근시간혼잡</c:v>
                </c:pt>
                <c:pt idx="1">
                  <c:v>차량 내부 불결</c:v>
                </c:pt>
                <c:pt idx="2">
                  <c:v>배차간격 김</c:v>
                </c:pt>
                <c:pt idx="3">
                  <c:v>정류소까지 거리가 멈</c:v>
                </c:pt>
                <c:pt idx="4">
                  <c:v>운전기사 불친절 난폭운전</c:v>
                </c:pt>
                <c:pt idx="5">
                  <c:v>비싼 요금</c:v>
                </c:pt>
                <c:pt idx="6">
                  <c:v>승차시간 김</c:v>
                </c:pt>
                <c:pt idx="7">
                  <c:v>기타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5.8</c:v>
                </c:pt>
                <c:pt idx="1">
                  <c:v>3</c:v>
                </c:pt>
                <c:pt idx="2">
                  <c:v>57.7</c:v>
                </c:pt>
                <c:pt idx="3">
                  <c:v>11</c:v>
                </c:pt>
                <c:pt idx="4">
                  <c:v>8.1</c:v>
                </c:pt>
                <c:pt idx="5">
                  <c:v>1.8</c:v>
                </c:pt>
                <c:pt idx="6">
                  <c:v>8.5</c:v>
                </c:pt>
                <c:pt idx="7">
                  <c:v>4.0999999999999996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D-4B54-BE81-7505C248E4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99-410C-8C41-2601B3BD5F44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99-410C-8C41-2601B3BD5F44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99-410C-8C41-2601B3BD5F4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699-410C-8C41-2601B3BD5F44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l"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 algn="l"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 algn="l"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 algn="l"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699-410C-8C41-2601B3BD5F4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699-410C-8C41-2601B3BD5F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0.33200000000000002</c:v>
                </c:pt>
                <c:pt idx="1">
                  <c:v>0.33200000000000002</c:v>
                </c:pt>
                <c:pt idx="2">
                  <c:v>0.33600000000000002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99-410C-8C41-2601B3BD5F4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시외</a:t>
            </a: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고속버스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시외/고속버스</c:v>
                </c:pt>
              </c:strCache>
            </c:strRef>
          </c:tx>
          <c:dPt>
            <c:idx val="0"/>
            <c:bubble3D val="0"/>
            <c:spPr>
              <a:solidFill>
                <a:srgbClr val="5185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B7-4B8B-BD72-D0B7B54EF828}"/>
              </c:ext>
            </c:extLst>
          </c:dPt>
          <c:dPt>
            <c:idx val="1"/>
            <c:bubble3D val="0"/>
            <c:spPr>
              <a:solidFill>
                <a:srgbClr val="C6525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EB7-4B8B-BD72-D0B7B54EF828}"/>
              </c:ext>
            </c:extLst>
          </c:dPt>
          <c:dLbls>
            <c:dLbl>
              <c:idx val="0"/>
              <c:layout>
                <c:manualLayout>
                  <c:x val="-0.20162544522882933"/>
                  <c:y val="0.2421701456640877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26E7C98-58DD-4B78-9B96-670726304A64}" type="CATEGORYNAME">
                      <a:rPr lang="ko-KR" altLang="en-US" smtClean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34817C4-EAF0-476F-BFBA-7179BDC52221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9312673514590767"/>
                      <c:h val="0.2732673778577479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EB7-4B8B-BD72-D0B7B54EF828}"/>
                </c:ext>
              </c:extLst>
            </c:dLbl>
            <c:dLbl>
              <c:idx val="1"/>
              <c:layout>
                <c:manualLayout>
                  <c:x val="0.21666255175463994"/>
                  <c:y val="-0.2543337275568173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D246193F-1762-4155-A654-D39C09015BD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416B8BF-8CE9-4C77-89EF-AA0D0B31543B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936328566379024"/>
                      <c:h val="0.2598106535669281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EB7-4B8B-BD72-D0B7B54EF82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0.21099999999999999</c:v>
                </c:pt>
                <c:pt idx="1">
                  <c:v>0.78900000000000003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B7-4B8B-BD72-D0B7B54EF8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B99-4574-AF98-2FEB397AED1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필요한 시간대 미운영</c:v>
                </c:pt>
                <c:pt idx="1">
                  <c:v>차량 내부 불결</c:v>
                </c:pt>
                <c:pt idx="2">
                  <c:v>터미널까지 거리가 멀어서</c:v>
                </c:pt>
                <c:pt idx="3">
                  <c:v>운전기사 불친절 난폭운전</c:v>
                </c:pt>
                <c:pt idx="4">
                  <c:v>비싼요금</c:v>
                </c:pt>
                <c:pt idx="5">
                  <c:v>승차시간 김</c:v>
                </c:pt>
                <c:pt idx="6">
                  <c:v>기타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57.5</c:v>
                </c:pt>
                <c:pt idx="1">
                  <c:v>2.6</c:v>
                </c:pt>
                <c:pt idx="2">
                  <c:v>17.600000000000001</c:v>
                </c:pt>
                <c:pt idx="3">
                  <c:v>2.8</c:v>
                </c:pt>
                <c:pt idx="4">
                  <c:v>6.7</c:v>
                </c:pt>
                <c:pt idx="5">
                  <c:v>6.2</c:v>
                </c:pt>
                <c:pt idx="6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88-415D-A2FE-D85B47268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D8606-E33E-4FB1-9895-AFE061A865CF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DB3B7B-A42F-4403-A005-BF64D01D7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557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B1E69-8251-461F-ABFD-5DF5C0010D3C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0A6A4-C5C3-4C6E-A7A0-F57A8D5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35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690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4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1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982C-9BBE-4CDB-B8B3-AA3085AE1306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401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661F-ADF9-4016-A992-52300424581E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28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C12DE-2655-41FD-AE04-7AD4E627F7B4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6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2A11-B9D6-4B86-8891-00DCD2EE56D3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23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6CBD-6143-4225-9EFB-B7E7AB2C0E10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87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64685-780F-4F31-AC96-8FAAB5B084D5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30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1BFB-1650-47DB-9D7D-1F9DBF689B36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983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2002-A834-4BCD-AE4D-24AD4B6D3D4C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552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9A0AB-912F-4B73-A03F-22AC9BE323FE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18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82A7D-8780-4B12-8DBA-CC7AF009ECB8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275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49C9-7F31-494D-BDBB-5C9FCD969D47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1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5171" y="201876"/>
            <a:ext cx="11081657" cy="72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양쪽 모서리가 둥근 사각형 18"/>
          <p:cNvSpPr/>
          <p:nvPr userDrawn="1"/>
        </p:nvSpPr>
        <p:spPr>
          <a:xfrm>
            <a:off x="381000" y="1066799"/>
            <a:ext cx="11429999" cy="5791201"/>
          </a:xfrm>
          <a:prstGeom prst="round2SameRect">
            <a:avLst>
              <a:gd name="adj1" fmla="val 812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96004" y="1556658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00464-CB0C-422C-8065-05837FD83EC8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80998" y="64738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4D5BA-E4FC-4915-98C4-1CC20E53E2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78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이사만루체 Medium" panose="00000600000000000000" pitchFamily="2" charset="-127"/>
          <a:ea typeface="이사만루체 Medium" panose="000006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Worksheet12.xlsx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4624E3-7151-DC20-8023-CAD4BB2FED5E}"/>
              </a:ext>
            </a:extLst>
          </p:cNvPr>
          <p:cNvSpPr/>
          <p:nvPr/>
        </p:nvSpPr>
        <p:spPr>
          <a:xfrm>
            <a:off x="-1" y="1"/>
            <a:ext cx="12192000" cy="6857999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5AE57F-40D7-1325-9240-BE8FCC05CB79}"/>
              </a:ext>
            </a:extLst>
          </p:cNvPr>
          <p:cNvSpPr/>
          <p:nvPr/>
        </p:nvSpPr>
        <p:spPr>
          <a:xfrm>
            <a:off x="0" y="1430676"/>
            <a:ext cx="12192000" cy="3996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76401" y="2121228"/>
            <a:ext cx="9144000" cy="900327"/>
          </a:xfrm>
        </p:spPr>
        <p:txBody>
          <a:bodyPr anchor="ctr">
            <a:normAutofit/>
          </a:bodyPr>
          <a:lstStyle/>
          <a:p>
            <a:r>
              <a:rPr lang="ko-KR" altLang="en-US" sz="4400" dirty="0">
                <a:solidFill>
                  <a:schemeClr val="tx1"/>
                </a:solidFill>
              </a:rPr>
              <a:t>세종특별자치시 출퇴근 버스 노선 제안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76401" y="3066835"/>
            <a:ext cx="9144000" cy="529520"/>
          </a:xfrm>
        </p:spPr>
        <p:txBody>
          <a:bodyPr>
            <a:no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세종특별자치시 인구 밀집 지역 버스 노선 설계</a:t>
            </a:r>
          </a:p>
        </p:txBody>
      </p:sp>
      <p:pic>
        <p:nvPicPr>
          <p:cNvPr id="4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064BDEE0-543F-5FEA-8FB7-7E459CDFC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8" t="8273" r="4753" b="54661"/>
          <a:stretch/>
        </p:blipFill>
        <p:spPr bwMode="auto">
          <a:xfrm>
            <a:off x="4894026" y="3817250"/>
            <a:ext cx="2403948" cy="108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992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F43D8D24-7FF4-9BD9-D260-4140FE6811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9852773"/>
              </p:ext>
            </p:extLst>
          </p:nvPr>
        </p:nvGraphicFramePr>
        <p:xfrm>
          <a:off x="104254" y="2457299"/>
          <a:ext cx="3940951" cy="4028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EEDB6BCD-22B2-6C6A-AB7D-2EEAEDFBA5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695135"/>
              </p:ext>
            </p:extLst>
          </p:nvPr>
        </p:nvGraphicFramePr>
        <p:xfrm>
          <a:off x="2652011" y="1855351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09348A-7F71-0AEE-F294-C51D6CF81D78}"/>
              </a:ext>
            </a:extLst>
          </p:cNvPr>
          <p:cNvCxnSpPr>
            <a:cxnSpLocks/>
          </p:cNvCxnSpPr>
          <p:nvPr/>
        </p:nvCxnSpPr>
        <p:spPr>
          <a:xfrm flipV="1">
            <a:off x="2074729" y="2885440"/>
            <a:ext cx="2923991" cy="293401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D64D6DF-3347-4468-BB65-B383EF739A6C}"/>
              </a:ext>
            </a:extLst>
          </p:cNvPr>
          <p:cNvCxnSpPr>
            <a:cxnSpLocks/>
          </p:cNvCxnSpPr>
          <p:nvPr/>
        </p:nvCxnSpPr>
        <p:spPr>
          <a:xfrm flipV="1">
            <a:off x="3363723" y="4471385"/>
            <a:ext cx="1634997" cy="360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FF60A6E8-2A21-9C3F-1773-7594F690F1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320210"/>
              </p:ext>
            </p:extLst>
          </p:nvPr>
        </p:nvGraphicFramePr>
        <p:xfrm>
          <a:off x="6977967" y="1735939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08703AD-2D74-8AC4-FFE7-D2E609E55567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565ED9CF-6D61-6675-4720-8EF633A75734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필요한 위치에 정류장 부재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3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B7B245-EC44-CDC6-5496-4FCDD89CD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8" y="2278418"/>
            <a:ext cx="10940824" cy="3044876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8A87790-8B57-EC7F-1934-52ADABE945D7}"/>
              </a:ext>
            </a:extLst>
          </p:cNvPr>
          <p:cNvSpPr txBox="1">
            <a:spLocks/>
          </p:cNvSpPr>
          <p:nvPr/>
        </p:nvSpPr>
        <p:spPr>
          <a:xfrm>
            <a:off x="1647642" y="5594248"/>
            <a:ext cx="8896715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출근</a:t>
            </a:r>
            <a:r>
              <a:rPr lang="en-US" altLang="ko-KR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퇴근 시간인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시와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 부근에 가장 많은 인원이 몰리는 것을 확인할 수 있음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882C29-72FA-24A1-833F-18A3D599A214}"/>
              </a:ext>
            </a:extLst>
          </p:cNvPr>
          <p:cNvSpPr txBox="1">
            <a:spLocks/>
          </p:cNvSpPr>
          <p:nvPr/>
        </p:nvSpPr>
        <p:spPr>
          <a:xfrm>
            <a:off x="728394" y="1295850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시간에 발생하는 혼잡 상황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185652-1E54-5FF5-E922-F69A52708CF8}"/>
              </a:ext>
            </a:extLst>
          </p:cNvPr>
          <p:cNvSpPr txBox="1"/>
          <p:nvPr/>
        </p:nvSpPr>
        <p:spPr>
          <a:xfrm>
            <a:off x="7605127" y="6611936"/>
            <a:ext cx="4139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 교통 빅데이터 분석 시스템</a:t>
            </a:r>
          </a:p>
          <a:p>
            <a:pPr algn="r"/>
            <a:endParaRPr lang="ko-KR" altLang="en-US" sz="900" dirty="0">
              <a:solidFill>
                <a:srgbClr val="54545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4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0F30620A-790A-9DAD-0EF7-448F101C2A09}"/>
              </a:ext>
            </a:extLst>
          </p:cNvPr>
          <p:cNvSpPr/>
          <p:nvPr/>
        </p:nvSpPr>
        <p:spPr>
          <a:xfrm>
            <a:off x="649546" y="1508326"/>
            <a:ext cx="8562406" cy="2109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DE22CB1-DF7F-9308-E2E0-1D099D4C1EEC}"/>
              </a:ext>
            </a:extLst>
          </p:cNvPr>
          <p:cNvSpPr/>
          <p:nvPr/>
        </p:nvSpPr>
        <p:spPr>
          <a:xfrm>
            <a:off x="1122969" y="4929577"/>
            <a:ext cx="3567404" cy="86140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C3EEDC7-60F0-73B9-0215-651C29065E46}"/>
              </a:ext>
            </a:extLst>
          </p:cNvPr>
          <p:cNvSpPr/>
          <p:nvPr/>
        </p:nvSpPr>
        <p:spPr>
          <a:xfrm>
            <a:off x="6902376" y="2833535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FA275B9-0924-7029-F1D0-E9363A5ED777}"/>
              </a:ext>
            </a:extLst>
          </p:cNvPr>
          <p:cNvSpPr/>
          <p:nvPr/>
        </p:nvSpPr>
        <p:spPr>
          <a:xfrm>
            <a:off x="6924063" y="2187637"/>
            <a:ext cx="1949056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7E61E5-729B-C737-FC0B-E3E490DB7568}"/>
              </a:ext>
            </a:extLst>
          </p:cNvPr>
          <p:cNvSpPr/>
          <p:nvPr/>
        </p:nvSpPr>
        <p:spPr>
          <a:xfrm>
            <a:off x="5451031" y="2840076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5EB66-A2B0-95AF-EC7B-3C25D55EC53A}"/>
              </a:ext>
            </a:extLst>
          </p:cNvPr>
          <p:cNvSpPr txBox="1"/>
          <p:nvPr/>
        </p:nvSpPr>
        <p:spPr>
          <a:xfrm>
            <a:off x="5472395" y="1745963"/>
            <a:ext cx="340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 대중교통의 문제점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3E8C6-1703-A3FA-7BBE-887B7055A90B}"/>
              </a:ext>
            </a:extLst>
          </p:cNvPr>
          <p:cNvSpPr txBox="1"/>
          <p:nvPr/>
        </p:nvSpPr>
        <p:spPr>
          <a:xfrm>
            <a:off x="1122968" y="4472614"/>
            <a:ext cx="356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 복지 강화 시급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D9FDC10-04B4-D582-D8DC-CB07E4100B5C}"/>
              </a:ext>
            </a:extLst>
          </p:cNvPr>
          <p:cNvSpPr/>
          <p:nvPr/>
        </p:nvSpPr>
        <p:spPr>
          <a:xfrm>
            <a:off x="6358523" y="4139774"/>
            <a:ext cx="2193299" cy="2193299"/>
          </a:xfrm>
          <a:prstGeom prst="ellipse">
            <a:avLst/>
          </a:prstGeom>
          <a:solidFill>
            <a:srgbClr val="8FBC94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</a:t>
            </a:r>
            <a:b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밀집 지역　</a:t>
            </a:r>
            <a:b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출퇴근 버스 노선 설계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50C2873-F3B8-B90E-8491-8BF6B765F963}"/>
              </a:ext>
            </a:extLst>
          </p:cNvPr>
          <p:cNvSpPr/>
          <p:nvPr/>
        </p:nvSpPr>
        <p:spPr>
          <a:xfrm>
            <a:off x="5472395" y="2198721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BD9AFEA2-8012-CE7D-34BF-DFD3D1FAA2E2}"/>
              </a:ext>
            </a:extLst>
          </p:cNvPr>
          <p:cNvSpPr txBox="1">
            <a:spLocks/>
          </p:cNvSpPr>
          <p:nvPr/>
        </p:nvSpPr>
        <p:spPr>
          <a:xfrm>
            <a:off x="5539758" y="2271734"/>
            <a:ext cx="1204009" cy="41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 간격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FE44D2-ED6A-2D8A-43B0-1B00A16FE5D4}"/>
              </a:ext>
            </a:extLst>
          </p:cNvPr>
          <p:cNvSpPr txBox="1"/>
          <p:nvPr/>
        </p:nvSpPr>
        <p:spPr>
          <a:xfrm>
            <a:off x="5576422" y="2916160"/>
            <a:ext cx="108795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운행 시간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F3A8D5-2B31-09CB-5563-984259616344}"/>
              </a:ext>
            </a:extLst>
          </p:cNvPr>
          <p:cNvSpPr txBox="1"/>
          <p:nvPr/>
        </p:nvSpPr>
        <p:spPr>
          <a:xfrm>
            <a:off x="7022665" y="2263721"/>
            <a:ext cx="175185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혼잡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1A698A-486D-1931-9406-5EA3D061F590}"/>
              </a:ext>
            </a:extLst>
          </p:cNvPr>
          <p:cNvSpPr txBox="1"/>
          <p:nvPr/>
        </p:nvSpPr>
        <p:spPr>
          <a:xfrm>
            <a:off x="6880689" y="2909619"/>
            <a:ext cx="1382108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정류장 위치</a:t>
            </a:r>
            <a:endParaRPr lang="ko-KR" altLang="en-US" dirty="0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3187E1C3-487D-91CB-B8FF-70B2EA4B1D17}"/>
              </a:ext>
            </a:extLst>
          </p:cNvPr>
          <p:cNvSpPr/>
          <p:nvPr/>
        </p:nvSpPr>
        <p:spPr>
          <a:xfrm>
            <a:off x="2662555" y="3843510"/>
            <a:ext cx="528320" cy="503744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329ED4-E3FB-79E0-1D4C-AB27A4F0FE4B}"/>
              </a:ext>
            </a:extLst>
          </p:cNvPr>
          <p:cNvSpPr txBox="1"/>
          <p:nvPr/>
        </p:nvSpPr>
        <p:spPr>
          <a:xfrm>
            <a:off x="1443631" y="5063750"/>
            <a:ext cx="292608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 주민들의 편의 증대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이용 활성화</a:t>
            </a:r>
          </a:p>
        </p:txBody>
      </p: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7AD21CC4-EB2D-27EE-8095-BD36B3B0DC03}"/>
              </a:ext>
            </a:extLst>
          </p:cNvPr>
          <p:cNvSpPr/>
          <p:nvPr/>
        </p:nvSpPr>
        <p:spPr>
          <a:xfrm>
            <a:off x="4566602" y="2387311"/>
            <a:ext cx="367762" cy="415962"/>
          </a:xfrm>
          <a:prstGeom prst="mathPlus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78EFC8-B2B2-50DD-F5B6-18210D12AC53}"/>
              </a:ext>
            </a:extLst>
          </p:cNvPr>
          <p:cNvSpPr/>
          <p:nvPr/>
        </p:nvSpPr>
        <p:spPr>
          <a:xfrm>
            <a:off x="905154" y="2222074"/>
            <a:ext cx="3265465" cy="73419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뒷받침되지 못하는 </a:t>
            </a:r>
            <a:b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세종시의 좁은 도로 상태</a:t>
            </a:r>
          </a:p>
        </p:txBody>
      </p:sp>
      <p:pic>
        <p:nvPicPr>
          <p:cNvPr id="59" name="그림 5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625570B-AB52-BDD2-DC57-FB0D30EF3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364" y="1506638"/>
            <a:ext cx="1762018" cy="46953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4" name="화살표: 아래쪽 63">
            <a:extLst>
              <a:ext uri="{FF2B5EF4-FFF2-40B4-BE49-F238E27FC236}">
                <a16:creationId xmlns:a16="http://schemas.microsoft.com/office/drawing/2014/main" id="{13937FA8-D02A-8C00-7E4F-078E951576E5}"/>
              </a:ext>
            </a:extLst>
          </p:cNvPr>
          <p:cNvSpPr/>
          <p:nvPr/>
        </p:nvSpPr>
        <p:spPr>
          <a:xfrm rot="16200000">
            <a:off x="5316891" y="4989620"/>
            <a:ext cx="528320" cy="503744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0D36B6-B264-D522-AB34-4C4783E00A69}"/>
              </a:ext>
            </a:extLst>
          </p:cNvPr>
          <p:cNvSpPr txBox="1"/>
          <p:nvPr/>
        </p:nvSpPr>
        <p:spPr>
          <a:xfrm>
            <a:off x="9547017" y="6284797"/>
            <a:ext cx="187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4545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 내 인구 밀집 지역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38DA5-84B1-7C44-82F0-16801A2B4E0C}"/>
              </a:ext>
            </a:extLst>
          </p:cNvPr>
          <p:cNvSpPr txBox="1"/>
          <p:nvPr/>
        </p:nvSpPr>
        <p:spPr>
          <a:xfrm>
            <a:off x="9144000" y="6643021"/>
            <a:ext cx="4139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 2023년 8월 말 기준 인구현황(외국인 포함)</a:t>
            </a:r>
          </a:p>
          <a:p>
            <a:pPr algn="r"/>
            <a:endParaRPr lang="ko-KR" altLang="en-US" sz="900" dirty="0">
              <a:solidFill>
                <a:srgbClr val="54545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938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8CD8FE-56E7-CCC9-C9CB-F558F806FAAF}"/>
              </a:ext>
            </a:extLst>
          </p:cNvPr>
          <p:cNvSpPr/>
          <p:nvPr/>
        </p:nvSpPr>
        <p:spPr>
          <a:xfrm>
            <a:off x="663817" y="1928004"/>
            <a:ext cx="4645485" cy="46440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확대이미지">
            <a:extLst>
              <a:ext uri="{FF2B5EF4-FFF2-40B4-BE49-F238E27FC236}">
                <a16:creationId xmlns:a16="http://schemas.microsoft.com/office/drawing/2014/main" id="{BD40D1DB-D704-6176-63B4-5971CF9708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36" t="33391" r="4569" b="12358"/>
          <a:stretch/>
        </p:blipFill>
        <p:spPr bwMode="auto">
          <a:xfrm>
            <a:off x="982807" y="3154880"/>
            <a:ext cx="4007504" cy="32849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439B16-70CA-6C06-984F-B0AC7DCC3BB6}"/>
              </a:ext>
            </a:extLst>
          </p:cNvPr>
          <p:cNvSpPr txBox="1"/>
          <p:nvPr/>
        </p:nvSpPr>
        <p:spPr>
          <a:xfrm>
            <a:off x="1241140" y="2023672"/>
            <a:ext cx="3490839" cy="1035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기대효과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수송분담률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상승 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탄소배출 저감 효과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CE3D8-B3D6-10B3-ED43-AC8D0D2FD6AD}"/>
              </a:ext>
            </a:extLst>
          </p:cNvPr>
          <p:cNvSpPr txBox="1"/>
          <p:nvPr/>
        </p:nvSpPr>
        <p:spPr>
          <a:xfrm>
            <a:off x="5869580" y="2846757"/>
            <a:ext cx="58850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세종특별자치시</a:t>
            </a:r>
            <a:r>
              <a:rPr lang="en-US" altLang="ko-KR" sz="2400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pPr algn="ctr"/>
            <a:r>
              <a:rPr lang="en-US" altLang="ko-KR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2025</a:t>
            </a:r>
            <a:r>
              <a:rPr lang="ko-KR" altLang="en-US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년부터 시내버스 요금 전면 </a:t>
            </a:r>
            <a:r>
              <a:rPr lang="en-US" altLang="ko-KR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</a:t>
            </a:r>
            <a:r>
              <a:rPr lang="ko-KR" altLang="en-US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무료</a:t>
            </a:r>
            <a:r>
              <a:rPr lang="en-US" altLang="ko-KR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77223AB-D0E5-A87E-4BB5-BD71401BBD17}"/>
              </a:ext>
            </a:extLst>
          </p:cNvPr>
          <p:cNvSpPr/>
          <p:nvPr/>
        </p:nvSpPr>
        <p:spPr>
          <a:xfrm>
            <a:off x="5573486" y="3611684"/>
            <a:ext cx="487680" cy="47705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7CB6A1-0917-AA81-A53A-CD91A4590174}"/>
              </a:ext>
            </a:extLst>
          </p:cNvPr>
          <p:cNvSpPr/>
          <p:nvPr/>
        </p:nvSpPr>
        <p:spPr>
          <a:xfrm>
            <a:off x="6292424" y="4250035"/>
            <a:ext cx="5039339" cy="12003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</a:t>
            </a:r>
            <a: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근본적인 세종특별자치시 내 대중교통의</a:t>
            </a:r>
            <a:endParaRPr lang="en-US" altLang="ko-KR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문제점은 개선 불가능하다고 판단</a:t>
            </a:r>
            <a:endParaRPr lang="ko-KR" altLang="en-US" dirty="0">
              <a:solidFill>
                <a:srgbClr val="37415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0F566-FFA9-FFFE-FDF3-7BDC3058D2EE}"/>
              </a:ext>
            </a:extLst>
          </p:cNvPr>
          <p:cNvSpPr txBox="1"/>
          <p:nvPr/>
        </p:nvSpPr>
        <p:spPr>
          <a:xfrm>
            <a:off x="6316679" y="3735210"/>
            <a:ext cx="4990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무료화 정책을 통한 대중교통 이용률 증가 기대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B93CE-8F89-6C3F-518E-4E56F6BC845F}"/>
              </a:ext>
            </a:extLst>
          </p:cNvPr>
          <p:cNvSpPr txBox="1">
            <a:spLocks/>
          </p:cNvSpPr>
          <p:nvPr/>
        </p:nvSpPr>
        <p:spPr>
          <a:xfrm>
            <a:off x="728394" y="1197015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무료화로는 개선될 수 없는 대중교통 문제점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83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EAC5D83-0EEB-5AA0-7B9E-B38C68C0FE55}"/>
              </a:ext>
            </a:extLst>
          </p:cNvPr>
          <p:cNvSpPr/>
          <p:nvPr/>
        </p:nvSpPr>
        <p:spPr>
          <a:xfrm>
            <a:off x="678187" y="2810681"/>
            <a:ext cx="4450774" cy="37085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31667-491A-6509-E985-6F11C7E91C1D}"/>
              </a:ext>
            </a:extLst>
          </p:cNvPr>
          <p:cNvSpPr txBox="1"/>
          <p:nvPr/>
        </p:nvSpPr>
        <p:spPr>
          <a:xfrm>
            <a:off x="1022537" y="3649295"/>
            <a:ext cx="3783947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위주 운영</a:t>
            </a:r>
            <a:endParaRPr lang="en-US" altLang="ko-KR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(7:00-10:00 , 17:00-20:00)</a:t>
            </a:r>
          </a:p>
          <a:p>
            <a:endParaRPr lang="en-US" altLang="ko-KR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노선 </a:t>
            </a:r>
            <a:r>
              <a:rPr lang="en-US" altLang="ko-KR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4-5km </a:t>
            </a: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이내 구간 왕복</a:t>
            </a:r>
            <a:endParaRPr lang="en-US" altLang="ko-KR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밀집 지역 및 대중교통 서비스  불편 지역 위주로 노선 설정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90E5DE6-2B6B-1F18-ABC7-37799857223D}"/>
              </a:ext>
            </a:extLst>
          </p:cNvPr>
          <p:cNvSpPr/>
          <p:nvPr/>
        </p:nvSpPr>
        <p:spPr>
          <a:xfrm>
            <a:off x="1319978" y="2007903"/>
            <a:ext cx="3189067" cy="55809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 </a:t>
            </a:r>
            <a:r>
              <a:rPr lang="en-US" altLang="ko-KR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 ‘</a:t>
            </a:r>
            <a:r>
              <a:rPr lang="ko-KR" altLang="en-US" sz="2300" dirty="0" err="1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en-US" altLang="ko-KR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</a:t>
            </a:r>
            <a:r>
              <a:rPr lang="ko-KR" altLang="en-US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4D9D4F-ADED-DF27-243E-22E413AC1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46" y="2299856"/>
            <a:ext cx="2325536" cy="3429001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EA586B-6BA6-A13E-610E-CD30903F9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200" y="3693227"/>
            <a:ext cx="3280040" cy="2692815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DCE4F9-867B-3FE4-DCCA-88F440BC05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3" t="16872" r="2834" b="11330"/>
          <a:stretch/>
        </p:blipFill>
        <p:spPr>
          <a:xfrm>
            <a:off x="5660760" y="1439252"/>
            <a:ext cx="3208920" cy="1847679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1D5DDC-B2D1-3C12-BBEA-49C2FF40CB10}"/>
              </a:ext>
            </a:extLst>
          </p:cNvPr>
          <p:cNvSpPr txBox="1"/>
          <p:nvPr/>
        </p:nvSpPr>
        <p:spPr>
          <a:xfrm>
            <a:off x="5660759" y="3323895"/>
            <a:ext cx="32089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 </a:t>
            </a:r>
            <a:endParaRPr lang="ko-KR" altLang="en-US" sz="16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32840D-F151-D31B-177A-CF036B352F62}"/>
              </a:ext>
            </a:extLst>
          </p:cNvPr>
          <p:cNvSpPr txBox="1"/>
          <p:nvPr/>
        </p:nvSpPr>
        <p:spPr>
          <a:xfrm>
            <a:off x="5625199" y="6463215"/>
            <a:ext cx="32800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 </a:t>
            </a:r>
            <a:endParaRPr lang="ko-KR" altLang="en-US" sz="16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CE276B-7334-610A-33E6-80DA4ADBDDC6}"/>
              </a:ext>
            </a:extLst>
          </p:cNvPr>
          <p:cNvSpPr txBox="1"/>
          <p:nvPr/>
        </p:nvSpPr>
        <p:spPr>
          <a:xfrm>
            <a:off x="9257345" y="5816885"/>
            <a:ext cx="23255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 </a:t>
            </a:r>
            <a:endParaRPr lang="ko-KR" altLang="en-US" sz="16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8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06C8796B-DB1C-1AB0-C91E-95C141F54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9" r="50000"/>
          <a:stretch/>
        </p:blipFill>
        <p:spPr bwMode="auto">
          <a:xfrm>
            <a:off x="1313937" y="1475025"/>
            <a:ext cx="988006" cy="5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24B3D574-72F7-F547-5629-FFCB79271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0" t="3827" r="4250" b="50862"/>
          <a:stretch/>
        </p:blipFill>
        <p:spPr bwMode="auto">
          <a:xfrm>
            <a:off x="2280725" y="1439252"/>
            <a:ext cx="988006" cy="5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615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직선 연결선 167"/>
          <p:cNvCxnSpPr>
            <a:stCxn id="159" idx="6"/>
            <a:endCxn id="158" idx="2"/>
          </p:cNvCxnSpPr>
          <p:nvPr/>
        </p:nvCxnSpPr>
        <p:spPr>
          <a:xfrm>
            <a:off x="4686783" y="1832706"/>
            <a:ext cx="6313412" cy="0"/>
          </a:xfrm>
          <a:prstGeom prst="line">
            <a:avLst/>
          </a:prstGeom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1831386" y="5208603"/>
            <a:ext cx="9168809" cy="0"/>
          </a:xfrm>
          <a:prstGeom prst="line">
            <a:avLst/>
          </a:prstGeom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형: 비어 있음 85">
            <a:extLst>
              <a:ext uri="{FF2B5EF4-FFF2-40B4-BE49-F238E27FC236}">
                <a16:creationId xmlns:a16="http://schemas.microsoft.com/office/drawing/2014/main" id="{1B4442EE-D6C4-DC81-83C6-A0AF7923B596}"/>
              </a:ext>
            </a:extLst>
          </p:cNvPr>
          <p:cNvSpPr/>
          <p:nvPr/>
        </p:nvSpPr>
        <p:spPr>
          <a:xfrm>
            <a:off x="2434010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8" name="원형: 비어 있음 87">
            <a:extLst>
              <a:ext uri="{FF2B5EF4-FFF2-40B4-BE49-F238E27FC236}">
                <a16:creationId xmlns:a16="http://schemas.microsoft.com/office/drawing/2014/main" id="{39C21C41-8B47-4A95-8877-FE48DC539874}"/>
              </a:ext>
            </a:extLst>
          </p:cNvPr>
          <p:cNvSpPr/>
          <p:nvPr/>
        </p:nvSpPr>
        <p:spPr>
          <a:xfrm>
            <a:off x="3385808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원형: 비어 있음 88">
            <a:extLst>
              <a:ext uri="{FF2B5EF4-FFF2-40B4-BE49-F238E27FC236}">
                <a16:creationId xmlns:a16="http://schemas.microsoft.com/office/drawing/2014/main" id="{5E65FA50-7126-4FDA-6261-CA3EBA461FB8}"/>
              </a:ext>
            </a:extLst>
          </p:cNvPr>
          <p:cNvSpPr/>
          <p:nvPr/>
        </p:nvSpPr>
        <p:spPr>
          <a:xfrm>
            <a:off x="4337606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1" name="원형: 비어 있음 90">
            <a:extLst>
              <a:ext uri="{FF2B5EF4-FFF2-40B4-BE49-F238E27FC236}">
                <a16:creationId xmlns:a16="http://schemas.microsoft.com/office/drawing/2014/main" id="{2AB9CAAE-1E4A-6A07-356F-5BEF1B95F766}"/>
              </a:ext>
            </a:extLst>
          </p:cNvPr>
          <p:cNvSpPr/>
          <p:nvPr/>
        </p:nvSpPr>
        <p:spPr>
          <a:xfrm>
            <a:off x="5289404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4" name="원형: 비어 있음 93">
            <a:extLst>
              <a:ext uri="{FF2B5EF4-FFF2-40B4-BE49-F238E27FC236}">
                <a16:creationId xmlns:a16="http://schemas.microsoft.com/office/drawing/2014/main" id="{95455F40-036B-69E0-785C-7884D246BF6D}"/>
              </a:ext>
            </a:extLst>
          </p:cNvPr>
          <p:cNvSpPr/>
          <p:nvPr/>
        </p:nvSpPr>
        <p:spPr>
          <a:xfrm>
            <a:off x="6241202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6" name="원형: 비어 있음 95">
            <a:extLst>
              <a:ext uri="{FF2B5EF4-FFF2-40B4-BE49-F238E27FC236}">
                <a16:creationId xmlns:a16="http://schemas.microsoft.com/office/drawing/2014/main" id="{CC4C60A5-2FEC-124D-A28A-C0338562E80E}"/>
              </a:ext>
            </a:extLst>
          </p:cNvPr>
          <p:cNvSpPr/>
          <p:nvPr/>
        </p:nvSpPr>
        <p:spPr>
          <a:xfrm>
            <a:off x="7193000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7" name="원형: 비어 있음 96">
            <a:extLst>
              <a:ext uri="{FF2B5EF4-FFF2-40B4-BE49-F238E27FC236}">
                <a16:creationId xmlns:a16="http://schemas.microsoft.com/office/drawing/2014/main" id="{7B33E385-944B-B740-181C-323758070B45}"/>
              </a:ext>
            </a:extLst>
          </p:cNvPr>
          <p:cNvSpPr/>
          <p:nvPr/>
        </p:nvSpPr>
        <p:spPr>
          <a:xfrm>
            <a:off x="8144798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원형: 비어 있음 98">
            <a:extLst>
              <a:ext uri="{FF2B5EF4-FFF2-40B4-BE49-F238E27FC236}">
                <a16:creationId xmlns:a16="http://schemas.microsoft.com/office/drawing/2014/main" id="{E7A41297-8580-F7C6-8972-36831CED7F21}"/>
              </a:ext>
            </a:extLst>
          </p:cNvPr>
          <p:cNvSpPr/>
          <p:nvPr/>
        </p:nvSpPr>
        <p:spPr>
          <a:xfrm>
            <a:off x="9096596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5" name="원형: 비어 있음 104">
            <a:extLst>
              <a:ext uri="{FF2B5EF4-FFF2-40B4-BE49-F238E27FC236}">
                <a16:creationId xmlns:a16="http://schemas.microsoft.com/office/drawing/2014/main" id="{5D0E011A-96F6-259D-3D23-DC57261B987F}"/>
              </a:ext>
            </a:extLst>
          </p:cNvPr>
          <p:cNvSpPr/>
          <p:nvPr/>
        </p:nvSpPr>
        <p:spPr>
          <a:xfrm>
            <a:off x="10048394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6" name="원형: 비어 있음 105">
            <a:extLst>
              <a:ext uri="{FF2B5EF4-FFF2-40B4-BE49-F238E27FC236}">
                <a16:creationId xmlns:a16="http://schemas.microsoft.com/office/drawing/2014/main" id="{399CEAAD-90B0-0961-02E2-162B9CDFDDE9}"/>
              </a:ext>
            </a:extLst>
          </p:cNvPr>
          <p:cNvSpPr/>
          <p:nvPr/>
        </p:nvSpPr>
        <p:spPr>
          <a:xfrm>
            <a:off x="11000195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7" name="원형: 비어 있음 106">
            <a:extLst>
              <a:ext uri="{FF2B5EF4-FFF2-40B4-BE49-F238E27FC236}">
                <a16:creationId xmlns:a16="http://schemas.microsoft.com/office/drawing/2014/main" id="{B510AF5E-F23C-719D-C95B-BE4843BA2B74}"/>
              </a:ext>
            </a:extLst>
          </p:cNvPr>
          <p:cNvSpPr/>
          <p:nvPr/>
        </p:nvSpPr>
        <p:spPr>
          <a:xfrm>
            <a:off x="1482212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E70E736-1AD4-B441-1E92-F08E84B19A8C}"/>
              </a:ext>
            </a:extLst>
          </p:cNvPr>
          <p:cNvSpPr txBox="1"/>
          <p:nvPr/>
        </p:nvSpPr>
        <p:spPr>
          <a:xfrm>
            <a:off x="1138913" y="5479637"/>
            <a:ext cx="10311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17,18단지 </a:t>
            </a:r>
            <a:endParaRPr lang="ko-KR" altLang="en-US" sz="15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7F7A98-214D-A1C3-E3B1-F630B9881AE5}"/>
              </a:ext>
            </a:extLst>
          </p:cNvPr>
          <p:cNvSpPr txBox="1"/>
          <p:nvPr/>
        </p:nvSpPr>
        <p:spPr>
          <a:xfrm>
            <a:off x="1953007" y="5479637"/>
            <a:ext cx="131118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고운동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센터북측</a:t>
            </a:r>
            <a:endParaRPr lang="ko-KR" altLang="en-US" sz="15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23774EB-A99A-3021-BE27-2922C8298F51}"/>
              </a:ext>
            </a:extLst>
          </p:cNvPr>
          <p:cNvSpPr txBox="1"/>
          <p:nvPr/>
        </p:nvSpPr>
        <p:spPr>
          <a:xfrm>
            <a:off x="3057961" y="5479637"/>
            <a:ext cx="10116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22단지 </a:t>
            </a:r>
            <a:endParaRPr lang="ko-KR" altLang="en-US" sz="15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19E1639-A6B0-8CEB-2B75-4B421F2728D9}"/>
              </a:ext>
            </a:extLst>
          </p:cNvPr>
          <p:cNvSpPr txBox="1"/>
          <p:nvPr/>
        </p:nvSpPr>
        <p:spPr>
          <a:xfrm>
            <a:off x="3959151" y="5479637"/>
            <a:ext cx="110608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아름제2중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20단지) </a:t>
            </a:r>
            <a:endParaRPr lang="ko-KR" altLang="en-US" sz="15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D3234E-2E05-CAAF-3053-AF364756A808}"/>
              </a:ext>
            </a:extLst>
          </p:cNvPr>
          <p:cNvSpPr txBox="1"/>
          <p:nvPr/>
        </p:nvSpPr>
        <p:spPr>
          <a:xfrm>
            <a:off x="4995708" y="5479637"/>
            <a:ext cx="9365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국민건강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보험공단 </a:t>
            </a:r>
            <a:endParaRPr lang="ko-KR" altLang="en-US" sz="15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B9CBDBF-EE4E-925A-C648-FDCE15CDCA8C}"/>
              </a:ext>
            </a:extLst>
          </p:cNvPr>
          <p:cNvSpPr txBox="1"/>
          <p:nvPr/>
        </p:nvSpPr>
        <p:spPr>
          <a:xfrm>
            <a:off x="5917790" y="5479637"/>
            <a:ext cx="99599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대법원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등기정보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89E1A98-52F6-4FC6-352B-461285C10ECB}"/>
              </a:ext>
            </a:extLst>
          </p:cNvPr>
          <p:cNvSpPr txBox="1"/>
          <p:nvPr/>
        </p:nvSpPr>
        <p:spPr>
          <a:xfrm>
            <a:off x="6846275" y="5479637"/>
            <a:ext cx="105514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아름동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D0293D4-D474-30A4-EEFE-4D3FB36EB83A}"/>
              </a:ext>
            </a:extLst>
          </p:cNvPr>
          <p:cNvSpPr txBox="1"/>
          <p:nvPr/>
        </p:nvSpPr>
        <p:spPr>
          <a:xfrm>
            <a:off x="7823782" y="5479637"/>
            <a:ext cx="99120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도램마을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8,10단지 </a:t>
            </a:r>
            <a:endParaRPr lang="ko-KR" altLang="en-US" sz="15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E603D3-F00C-AE95-77F4-615DA50425AC}"/>
              </a:ext>
            </a:extLst>
          </p:cNvPr>
          <p:cNvSpPr txBox="1"/>
          <p:nvPr/>
        </p:nvSpPr>
        <p:spPr>
          <a:xfrm>
            <a:off x="8685707" y="5479637"/>
            <a:ext cx="11709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성금교차로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(세종포스트빌딩)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인사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혁신처</a:t>
            </a:r>
            <a:endParaRPr lang="ko-KR" altLang="en-US" sz="15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38A81E7-93A5-05A3-5E18-B68306C1212D}"/>
              </a:ext>
            </a:extLst>
          </p:cNvPr>
          <p:cNvSpPr txBox="1"/>
          <p:nvPr/>
        </p:nvSpPr>
        <p:spPr>
          <a:xfrm>
            <a:off x="9774807" y="5486899"/>
            <a:ext cx="8963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청사북측</a:t>
            </a:r>
            <a:endParaRPr lang="ko-KR" altLang="en-US" sz="15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07520EF-F6AD-6E2E-D5E9-F32EC4D776CC}"/>
              </a:ext>
            </a:extLst>
          </p:cNvPr>
          <p:cNvSpPr txBox="1"/>
          <p:nvPr/>
        </p:nvSpPr>
        <p:spPr>
          <a:xfrm>
            <a:off x="10716742" y="5486899"/>
            <a:ext cx="921464" cy="56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26" name="직선 연결선 125"/>
          <p:cNvCxnSpPr/>
          <p:nvPr/>
        </p:nvCxnSpPr>
        <p:spPr>
          <a:xfrm>
            <a:off x="1831386" y="3511129"/>
            <a:ext cx="9168809" cy="0"/>
          </a:xfrm>
          <a:prstGeom prst="line">
            <a:avLst/>
          </a:prstGeom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원형: 비어 있음 85">
            <a:extLst>
              <a:ext uri="{FF2B5EF4-FFF2-40B4-BE49-F238E27FC236}">
                <a16:creationId xmlns:a16="http://schemas.microsoft.com/office/drawing/2014/main" id="{1B4442EE-D6C4-DC81-83C6-A0AF7923B596}"/>
              </a:ext>
            </a:extLst>
          </p:cNvPr>
          <p:cNvSpPr/>
          <p:nvPr/>
        </p:nvSpPr>
        <p:spPr>
          <a:xfrm>
            <a:off x="2434010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0" name="원형: 비어 있음 87">
            <a:extLst>
              <a:ext uri="{FF2B5EF4-FFF2-40B4-BE49-F238E27FC236}">
                <a16:creationId xmlns:a16="http://schemas.microsoft.com/office/drawing/2014/main" id="{39C21C41-8B47-4A95-8877-FE48DC539874}"/>
              </a:ext>
            </a:extLst>
          </p:cNvPr>
          <p:cNvSpPr/>
          <p:nvPr/>
        </p:nvSpPr>
        <p:spPr>
          <a:xfrm>
            <a:off x="3385808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원형: 비어 있음 88">
            <a:extLst>
              <a:ext uri="{FF2B5EF4-FFF2-40B4-BE49-F238E27FC236}">
                <a16:creationId xmlns:a16="http://schemas.microsoft.com/office/drawing/2014/main" id="{5E65FA50-7126-4FDA-6261-CA3EBA461FB8}"/>
              </a:ext>
            </a:extLst>
          </p:cNvPr>
          <p:cNvSpPr/>
          <p:nvPr/>
        </p:nvSpPr>
        <p:spPr>
          <a:xfrm>
            <a:off x="4337606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2" name="원형: 비어 있음 90">
            <a:extLst>
              <a:ext uri="{FF2B5EF4-FFF2-40B4-BE49-F238E27FC236}">
                <a16:creationId xmlns:a16="http://schemas.microsoft.com/office/drawing/2014/main" id="{2AB9CAAE-1E4A-6A07-356F-5BEF1B95F766}"/>
              </a:ext>
            </a:extLst>
          </p:cNvPr>
          <p:cNvSpPr/>
          <p:nvPr/>
        </p:nvSpPr>
        <p:spPr>
          <a:xfrm>
            <a:off x="5289404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3" name="원형: 비어 있음 93">
            <a:extLst>
              <a:ext uri="{FF2B5EF4-FFF2-40B4-BE49-F238E27FC236}">
                <a16:creationId xmlns:a16="http://schemas.microsoft.com/office/drawing/2014/main" id="{95455F40-036B-69E0-785C-7884D246BF6D}"/>
              </a:ext>
            </a:extLst>
          </p:cNvPr>
          <p:cNvSpPr/>
          <p:nvPr/>
        </p:nvSpPr>
        <p:spPr>
          <a:xfrm>
            <a:off x="6241202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4" name="원형: 비어 있음 95">
            <a:extLst>
              <a:ext uri="{FF2B5EF4-FFF2-40B4-BE49-F238E27FC236}">
                <a16:creationId xmlns:a16="http://schemas.microsoft.com/office/drawing/2014/main" id="{CC4C60A5-2FEC-124D-A28A-C0338562E80E}"/>
              </a:ext>
            </a:extLst>
          </p:cNvPr>
          <p:cNvSpPr/>
          <p:nvPr/>
        </p:nvSpPr>
        <p:spPr>
          <a:xfrm>
            <a:off x="7193000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5" name="원형: 비어 있음 96">
            <a:extLst>
              <a:ext uri="{FF2B5EF4-FFF2-40B4-BE49-F238E27FC236}">
                <a16:creationId xmlns:a16="http://schemas.microsoft.com/office/drawing/2014/main" id="{7B33E385-944B-B740-181C-323758070B45}"/>
              </a:ext>
            </a:extLst>
          </p:cNvPr>
          <p:cNvSpPr/>
          <p:nvPr/>
        </p:nvSpPr>
        <p:spPr>
          <a:xfrm>
            <a:off x="8144798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6" name="원형: 비어 있음 98">
            <a:extLst>
              <a:ext uri="{FF2B5EF4-FFF2-40B4-BE49-F238E27FC236}">
                <a16:creationId xmlns:a16="http://schemas.microsoft.com/office/drawing/2014/main" id="{E7A41297-8580-F7C6-8972-36831CED7F21}"/>
              </a:ext>
            </a:extLst>
          </p:cNvPr>
          <p:cNvSpPr/>
          <p:nvPr/>
        </p:nvSpPr>
        <p:spPr>
          <a:xfrm>
            <a:off x="9096596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7" name="원형: 비어 있음 104">
            <a:extLst>
              <a:ext uri="{FF2B5EF4-FFF2-40B4-BE49-F238E27FC236}">
                <a16:creationId xmlns:a16="http://schemas.microsoft.com/office/drawing/2014/main" id="{5D0E011A-96F6-259D-3D23-DC57261B987F}"/>
              </a:ext>
            </a:extLst>
          </p:cNvPr>
          <p:cNvSpPr/>
          <p:nvPr/>
        </p:nvSpPr>
        <p:spPr>
          <a:xfrm>
            <a:off x="10048394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8" name="원형: 비어 있음 105">
            <a:extLst>
              <a:ext uri="{FF2B5EF4-FFF2-40B4-BE49-F238E27FC236}">
                <a16:creationId xmlns:a16="http://schemas.microsoft.com/office/drawing/2014/main" id="{399CEAAD-90B0-0961-02E2-162B9CDFDDE9}"/>
              </a:ext>
            </a:extLst>
          </p:cNvPr>
          <p:cNvSpPr/>
          <p:nvPr/>
        </p:nvSpPr>
        <p:spPr>
          <a:xfrm>
            <a:off x="11000195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9" name="원형: 비어 있음 106">
            <a:extLst>
              <a:ext uri="{FF2B5EF4-FFF2-40B4-BE49-F238E27FC236}">
                <a16:creationId xmlns:a16="http://schemas.microsoft.com/office/drawing/2014/main" id="{B510AF5E-F23C-719D-C95B-BE4843BA2B74}"/>
              </a:ext>
            </a:extLst>
          </p:cNvPr>
          <p:cNvSpPr/>
          <p:nvPr/>
        </p:nvSpPr>
        <p:spPr>
          <a:xfrm>
            <a:off x="1482212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E70E736-1AD4-B441-1E92-F08E84B19A8C}"/>
              </a:ext>
            </a:extLst>
          </p:cNvPr>
          <p:cNvSpPr txBox="1"/>
          <p:nvPr/>
        </p:nvSpPr>
        <p:spPr>
          <a:xfrm>
            <a:off x="1138913" y="3801213"/>
            <a:ext cx="10311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5단지 </a:t>
            </a:r>
            <a:endParaRPr lang="ko-KR" altLang="en-US" sz="15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67F7A98-214D-A1C3-E3B1-F630B9881AE5}"/>
              </a:ext>
            </a:extLst>
          </p:cNvPr>
          <p:cNvSpPr txBox="1"/>
          <p:nvPr/>
        </p:nvSpPr>
        <p:spPr>
          <a:xfrm>
            <a:off x="2124957" y="3801213"/>
            <a:ext cx="9644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4단지 </a:t>
            </a:r>
            <a:endParaRPr lang="ko-KR" altLang="en-US" sz="15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23774EB-A99A-3021-BE27-2922C8298F51}"/>
              </a:ext>
            </a:extLst>
          </p:cNvPr>
          <p:cNvSpPr txBox="1"/>
          <p:nvPr/>
        </p:nvSpPr>
        <p:spPr>
          <a:xfrm>
            <a:off x="3057961" y="3801213"/>
            <a:ext cx="10116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새뜸마을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5,8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19E1639-A6B0-8CEB-2B75-4B421F2728D9}"/>
              </a:ext>
            </a:extLst>
          </p:cNvPr>
          <p:cNvSpPr txBox="1"/>
          <p:nvPr/>
        </p:nvSpPr>
        <p:spPr>
          <a:xfrm>
            <a:off x="3959151" y="3801213"/>
            <a:ext cx="110608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새롬동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0D3234E-2E05-CAAF-3053-AF364756A808}"/>
              </a:ext>
            </a:extLst>
          </p:cNvPr>
          <p:cNvSpPr txBox="1"/>
          <p:nvPr/>
        </p:nvSpPr>
        <p:spPr>
          <a:xfrm>
            <a:off x="4995708" y="3801213"/>
            <a:ext cx="9365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새뜸마을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7,10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B9CBDBF-EE4E-925A-C648-FDCE15CDCA8C}"/>
              </a:ext>
            </a:extLst>
          </p:cNvPr>
          <p:cNvSpPr txBox="1"/>
          <p:nvPr/>
        </p:nvSpPr>
        <p:spPr>
          <a:xfrm>
            <a:off x="5917790" y="3801213"/>
            <a:ext cx="9959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가온마을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4,7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89E1A98-52F6-4FC6-352B-461285C10ECB}"/>
              </a:ext>
            </a:extLst>
          </p:cNvPr>
          <p:cNvSpPr txBox="1"/>
          <p:nvPr/>
        </p:nvSpPr>
        <p:spPr>
          <a:xfrm>
            <a:off x="6846275" y="3801213"/>
            <a:ext cx="105514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다정동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D0293D4-D474-30A4-EEFE-4D3FB36EB83A}"/>
              </a:ext>
            </a:extLst>
          </p:cNvPr>
          <p:cNvSpPr txBox="1"/>
          <p:nvPr/>
        </p:nvSpPr>
        <p:spPr>
          <a:xfrm>
            <a:off x="7823782" y="3801213"/>
            <a:ext cx="99120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가온마을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6,9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8E603D3-F00C-AE95-77F4-615DA50425AC}"/>
              </a:ext>
            </a:extLst>
          </p:cNvPr>
          <p:cNvSpPr txBox="1"/>
          <p:nvPr/>
        </p:nvSpPr>
        <p:spPr>
          <a:xfrm>
            <a:off x="8685707" y="3801213"/>
            <a:ext cx="117095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어진중학교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가재마을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9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5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38A81E7-93A5-05A3-5E18-B68306C1212D}"/>
              </a:ext>
            </a:extLst>
          </p:cNvPr>
          <p:cNvSpPr txBox="1"/>
          <p:nvPr/>
        </p:nvSpPr>
        <p:spPr>
          <a:xfrm>
            <a:off x="9774807" y="3808475"/>
            <a:ext cx="8963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정부세종청사남측</a:t>
            </a:r>
            <a:endParaRPr lang="ko-KR" altLang="en-US" sz="15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07520EF-F6AD-6E2E-D5E9-F32EC4D776CC}"/>
              </a:ext>
            </a:extLst>
          </p:cNvPr>
          <p:cNvSpPr txBox="1"/>
          <p:nvPr/>
        </p:nvSpPr>
        <p:spPr>
          <a:xfrm>
            <a:off x="10716742" y="3808475"/>
            <a:ext cx="921464" cy="56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정부세종청사북측</a:t>
            </a:r>
          </a:p>
        </p:txBody>
      </p:sp>
      <p:sp>
        <p:nvSpPr>
          <p:cNvPr id="152" name="원형: 비어 있음 85">
            <a:extLst>
              <a:ext uri="{FF2B5EF4-FFF2-40B4-BE49-F238E27FC236}">
                <a16:creationId xmlns:a16="http://schemas.microsoft.com/office/drawing/2014/main" id="{1B4442EE-D6C4-DC81-83C6-A0AF7923B596}"/>
              </a:ext>
            </a:extLst>
          </p:cNvPr>
          <p:cNvSpPr/>
          <p:nvPr/>
        </p:nvSpPr>
        <p:spPr>
          <a:xfrm>
            <a:off x="5289407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3" name="원형: 비어 있음 87">
            <a:extLst>
              <a:ext uri="{FF2B5EF4-FFF2-40B4-BE49-F238E27FC236}">
                <a16:creationId xmlns:a16="http://schemas.microsoft.com/office/drawing/2014/main" id="{39C21C41-8B47-4A95-8877-FE48DC539874}"/>
              </a:ext>
            </a:extLst>
          </p:cNvPr>
          <p:cNvSpPr/>
          <p:nvPr/>
        </p:nvSpPr>
        <p:spPr>
          <a:xfrm>
            <a:off x="6241205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4" name="원형: 비어 있음 88">
            <a:extLst>
              <a:ext uri="{FF2B5EF4-FFF2-40B4-BE49-F238E27FC236}">
                <a16:creationId xmlns:a16="http://schemas.microsoft.com/office/drawing/2014/main" id="{5E65FA50-7126-4FDA-6261-CA3EBA461FB8}"/>
              </a:ext>
            </a:extLst>
          </p:cNvPr>
          <p:cNvSpPr/>
          <p:nvPr/>
        </p:nvSpPr>
        <p:spPr>
          <a:xfrm>
            <a:off x="7193003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5" name="원형: 비어 있음 90">
            <a:extLst>
              <a:ext uri="{FF2B5EF4-FFF2-40B4-BE49-F238E27FC236}">
                <a16:creationId xmlns:a16="http://schemas.microsoft.com/office/drawing/2014/main" id="{2AB9CAAE-1E4A-6A07-356F-5BEF1B95F766}"/>
              </a:ext>
            </a:extLst>
          </p:cNvPr>
          <p:cNvSpPr/>
          <p:nvPr/>
        </p:nvSpPr>
        <p:spPr>
          <a:xfrm>
            <a:off x="8144801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6" name="원형: 비어 있음 93">
            <a:extLst>
              <a:ext uri="{FF2B5EF4-FFF2-40B4-BE49-F238E27FC236}">
                <a16:creationId xmlns:a16="http://schemas.microsoft.com/office/drawing/2014/main" id="{95455F40-036B-69E0-785C-7884D246BF6D}"/>
              </a:ext>
            </a:extLst>
          </p:cNvPr>
          <p:cNvSpPr/>
          <p:nvPr/>
        </p:nvSpPr>
        <p:spPr>
          <a:xfrm>
            <a:off x="9096599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원형: 비어 있음 95">
            <a:extLst>
              <a:ext uri="{FF2B5EF4-FFF2-40B4-BE49-F238E27FC236}">
                <a16:creationId xmlns:a16="http://schemas.microsoft.com/office/drawing/2014/main" id="{CC4C60A5-2FEC-124D-A28A-C0338562E80E}"/>
              </a:ext>
            </a:extLst>
          </p:cNvPr>
          <p:cNvSpPr/>
          <p:nvPr/>
        </p:nvSpPr>
        <p:spPr>
          <a:xfrm>
            <a:off x="10048397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8" name="원형: 비어 있음 96">
            <a:extLst>
              <a:ext uri="{FF2B5EF4-FFF2-40B4-BE49-F238E27FC236}">
                <a16:creationId xmlns:a16="http://schemas.microsoft.com/office/drawing/2014/main" id="{7B33E385-944B-B740-181C-323758070B45}"/>
              </a:ext>
            </a:extLst>
          </p:cNvPr>
          <p:cNvSpPr/>
          <p:nvPr/>
        </p:nvSpPr>
        <p:spPr>
          <a:xfrm>
            <a:off x="11000195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9" name="원형: 비어 있음 106">
            <a:extLst>
              <a:ext uri="{FF2B5EF4-FFF2-40B4-BE49-F238E27FC236}">
                <a16:creationId xmlns:a16="http://schemas.microsoft.com/office/drawing/2014/main" id="{B510AF5E-F23C-719D-C95B-BE4843BA2B74}"/>
              </a:ext>
            </a:extLst>
          </p:cNvPr>
          <p:cNvSpPr/>
          <p:nvPr/>
        </p:nvSpPr>
        <p:spPr>
          <a:xfrm>
            <a:off x="4337609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E70E736-1AD4-B441-1E92-F08E84B19A8C}"/>
              </a:ext>
            </a:extLst>
          </p:cNvPr>
          <p:cNvSpPr txBox="1"/>
          <p:nvPr/>
        </p:nvSpPr>
        <p:spPr>
          <a:xfrm>
            <a:off x="3994310" y="2122790"/>
            <a:ext cx="103111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반곡동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수루배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마을)</a:t>
            </a:r>
            <a:endParaRPr lang="ko-KR" altLang="en-US" sz="15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67F7A98-214D-A1C3-E3B1-F630B9881AE5}"/>
              </a:ext>
            </a:extLst>
          </p:cNvPr>
          <p:cNvSpPr txBox="1"/>
          <p:nvPr/>
        </p:nvSpPr>
        <p:spPr>
          <a:xfrm>
            <a:off x="4915510" y="2122790"/>
            <a:ext cx="109415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연구단지</a:t>
            </a:r>
            <a:endParaRPr lang="ko-KR" altLang="en-US" sz="15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23774EB-A99A-3021-BE27-2922C8298F51}"/>
              </a:ext>
            </a:extLst>
          </p:cNvPr>
          <p:cNvSpPr txBox="1"/>
          <p:nvPr/>
        </p:nvSpPr>
        <p:spPr>
          <a:xfrm>
            <a:off x="5913358" y="2122790"/>
            <a:ext cx="10116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전통문화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체험관</a:t>
            </a:r>
            <a:endParaRPr lang="ko-KR" altLang="en-US" sz="15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19E1639-A6B0-8CEB-2B75-4B421F2728D9}"/>
              </a:ext>
            </a:extLst>
          </p:cNvPr>
          <p:cNvSpPr txBox="1"/>
          <p:nvPr/>
        </p:nvSpPr>
        <p:spPr>
          <a:xfrm>
            <a:off x="6814548" y="2122790"/>
            <a:ext cx="11060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소방서</a:t>
            </a:r>
            <a:endParaRPr lang="ko-KR" altLang="en-US" sz="15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0D3234E-2E05-CAAF-3053-AF364756A808}"/>
              </a:ext>
            </a:extLst>
          </p:cNvPr>
          <p:cNvSpPr txBox="1"/>
          <p:nvPr/>
        </p:nvSpPr>
        <p:spPr>
          <a:xfrm>
            <a:off x="7851105" y="2122790"/>
            <a:ext cx="9365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양지고등학교</a:t>
            </a:r>
            <a:endParaRPr lang="ko-KR" altLang="en-US" sz="15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B9CBDBF-EE4E-925A-C648-FDCE15CDCA8C}"/>
              </a:ext>
            </a:extLst>
          </p:cNvPr>
          <p:cNvSpPr txBox="1"/>
          <p:nvPr/>
        </p:nvSpPr>
        <p:spPr>
          <a:xfrm>
            <a:off x="8773187" y="2122790"/>
            <a:ext cx="9959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한뜰마을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1,2단지 </a:t>
            </a:r>
            <a:endParaRPr lang="ko-KR" altLang="en-US" sz="15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89E1A98-52F6-4FC6-352B-461285C10ECB}"/>
              </a:ext>
            </a:extLst>
          </p:cNvPr>
          <p:cNvSpPr txBox="1"/>
          <p:nvPr/>
        </p:nvSpPr>
        <p:spPr>
          <a:xfrm>
            <a:off x="9701672" y="2122790"/>
            <a:ext cx="10551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공정거래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위원회</a:t>
            </a:r>
            <a:endParaRPr lang="ko-KR" altLang="en-US" sz="15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D0293D4-D474-30A4-EEFE-4D3FB36EB83A}"/>
              </a:ext>
            </a:extLst>
          </p:cNvPr>
          <p:cNvSpPr txBox="1"/>
          <p:nvPr/>
        </p:nvSpPr>
        <p:spPr>
          <a:xfrm>
            <a:off x="10564918" y="2130051"/>
            <a:ext cx="12197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청사중앙동</a:t>
            </a:r>
            <a:endParaRPr lang="ko-KR" altLang="en-US" sz="15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A535B65-24F4-D2FF-50CB-689ECF2F30A4}"/>
              </a:ext>
            </a:extLst>
          </p:cNvPr>
          <p:cNvSpPr txBox="1"/>
          <p:nvPr/>
        </p:nvSpPr>
        <p:spPr>
          <a:xfrm>
            <a:off x="544607" y="3382902"/>
            <a:ext cx="8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 </a:t>
            </a:r>
            <a:r>
              <a:rPr lang="en-US" altLang="ko-KR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A535B65-24F4-D2FF-50CB-689ECF2F30A4}"/>
              </a:ext>
            </a:extLst>
          </p:cNvPr>
          <p:cNvSpPr txBox="1"/>
          <p:nvPr/>
        </p:nvSpPr>
        <p:spPr>
          <a:xfrm>
            <a:off x="3397421" y="1704006"/>
            <a:ext cx="8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 </a:t>
            </a:r>
            <a:r>
              <a:rPr lang="en-US" altLang="ko-KR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A535B65-24F4-D2FF-50CB-689ECF2F30A4}"/>
              </a:ext>
            </a:extLst>
          </p:cNvPr>
          <p:cNvSpPr txBox="1"/>
          <p:nvPr/>
        </p:nvSpPr>
        <p:spPr>
          <a:xfrm>
            <a:off x="542024" y="5064139"/>
            <a:ext cx="8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 </a:t>
            </a:r>
            <a:r>
              <a:rPr lang="en-US" altLang="ko-KR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72" name="사각형: 둥근 모서리 10">
            <a:extLst>
              <a:ext uri="{FF2B5EF4-FFF2-40B4-BE49-F238E27FC236}">
                <a16:creationId xmlns:a16="http://schemas.microsoft.com/office/drawing/2014/main" id="{090E5DE6-2B6B-1F18-ABC7-37799857223D}"/>
              </a:ext>
            </a:extLst>
          </p:cNvPr>
          <p:cNvSpPr/>
          <p:nvPr/>
        </p:nvSpPr>
        <p:spPr>
          <a:xfrm>
            <a:off x="723900" y="1533526"/>
            <a:ext cx="2469756" cy="1327498"/>
          </a:xfrm>
          <a:prstGeom prst="roundRect">
            <a:avLst>
              <a:gd name="adj" fmla="val 32035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800"/>
              </a:lnSpc>
            </a:pPr>
            <a:r>
              <a:rPr lang="ko-KR" altLang="en-US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 </a:t>
            </a:r>
            <a:r>
              <a:rPr lang="en-US" altLang="ko-KR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ELT(</a:t>
            </a:r>
            <a:r>
              <a:rPr lang="ko-KR" altLang="en-US" sz="2200" dirty="0" err="1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en-US" altLang="ko-KR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algn="ctr">
              <a:lnSpc>
                <a:spcPts val="2800"/>
              </a:lnSpc>
            </a:pPr>
            <a:r>
              <a:rPr lang="ko-KR" altLang="en-US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노선 제안</a:t>
            </a:r>
          </a:p>
        </p:txBody>
      </p:sp>
    </p:spTree>
    <p:extLst>
      <p:ext uri="{BB962C8B-B14F-4D97-AF65-F5344CB8AC3E}">
        <p14:creationId xmlns:p14="http://schemas.microsoft.com/office/powerpoint/2010/main" val="477728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4A5C74B6-B807-3AE5-5AC2-2987C0C32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9" r="50000"/>
          <a:stretch/>
        </p:blipFill>
        <p:spPr bwMode="auto">
          <a:xfrm>
            <a:off x="414074" y="2017365"/>
            <a:ext cx="2981325" cy="155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5999C7-A727-B17C-48EB-C3C788842BF9}"/>
              </a:ext>
            </a:extLst>
          </p:cNvPr>
          <p:cNvSpPr txBox="1"/>
          <p:nvPr/>
        </p:nvSpPr>
        <p:spPr>
          <a:xfrm>
            <a:off x="3456141" y="1982446"/>
            <a:ext cx="8734926" cy="1347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두루타</a:t>
            </a:r>
            <a:r>
              <a:rPr kumimoji="0" lang="ko-KR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 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이용대상은 주로 고령층으로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주민이동편의를 위해 생긴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콜버스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(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면지역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위주 운행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b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앱으로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실시간 예약 시 </a:t>
            </a:r>
            <a:r>
              <a:rPr kumimoji="0" lang="ko-KR" altLang="ko-KR" sz="16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"대중교통 이용이 불편한 지역“</a:t>
            </a:r>
            <a:r>
              <a:rPr kumimoji="0" lang="en-US" altLang="ko-KR" sz="16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에서도 쉽게 이용 가능</a:t>
            </a:r>
            <a:br>
              <a:rPr lang="en-US" altLang="ko-KR" dirty="0"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4" descr="무료로 다운로드 가능한 Bus 벡터 &amp; 일러스트 | Freepik">
            <a:extLst>
              <a:ext uri="{FF2B5EF4-FFF2-40B4-BE49-F238E27FC236}">
                <a16:creationId xmlns:a16="http://schemas.microsoft.com/office/drawing/2014/main" id="{36C61F1E-DBD6-5F31-1EDA-662E3331F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6648"/>
          <a:stretch/>
        </p:blipFill>
        <p:spPr bwMode="auto">
          <a:xfrm>
            <a:off x="8651821" y="4132039"/>
            <a:ext cx="2981325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4C7121-7580-4D9D-4D54-A91A756FFA5A}"/>
              </a:ext>
            </a:extLst>
          </p:cNvPr>
          <p:cNvSpPr txBox="1"/>
          <p:nvPr/>
        </p:nvSpPr>
        <p:spPr>
          <a:xfrm>
            <a:off x="2673531" y="4361612"/>
            <a:ext cx="5787558" cy="1035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셔클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정해진 노선에 따라 다니는 버스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X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=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합승해도 되는 택시 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수요응답형으로 최적의 운행거리를 따져 호출한 이용객을 태우러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감 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9E8EDEE-C8A4-CDDE-30DC-B89316D373C7}"/>
              </a:ext>
            </a:extLst>
          </p:cNvPr>
          <p:cNvSpPr/>
          <p:nvPr/>
        </p:nvSpPr>
        <p:spPr>
          <a:xfrm>
            <a:off x="3522816" y="3161624"/>
            <a:ext cx="7661439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면지역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위주 운행 →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행복도시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조치원 시민은 출퇴근용으로 이용 불가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9E282F-5EDB-F739-04E8-14F95A896800}"/>
              </a:ext>
            </a:extLst>
          </p:cNvPr>
          <p:cNvSpPr/>
          <p:nvPr/>
        </p:nvSpPr>
        <p:spPr>
          <a:xfrm>
            <a:off x="1195903" y="5622702"/>
            <a:ext cx="10043160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구독형 요금제로 꽤 비싸고, 오히려 사용자가 증가하면서 대기시간이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길어짐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출퇴근용으로 부적합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D6697F-6601-C095-6D37-0E44BF5B9F72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세종특별자치시 버스 종류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34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24BBE20A-4D89-8831-EC9C-23F889641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" t="7221" r="53349" b="50000"/>
          <a:stretch/>
        </p:blipFill>
        <p:spPr bwMode="auto">
          <a:xfrm>
            <a:off x="823986" y="2049225"/>
            <a:ext cx="2790857" cy="161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199BF0-E67D-A666-8B9B-73178873DB32}"/>
              </a:ext>
            </a:extLst>
          </p:cNvPr>
          <p:cNvSpPr txBox="1"/>
          <p:nvPr/>
        </p:nvSpPr>
        <p:spPr>
          <a:xfrm>
            <a:off x="3817861" y="1953222"/>
            <a:ext cx="7383780" cy="1035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BRT </a:t>
            </a: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바로타</a:t>
            </a:r>
            <a:r>
              <a:rPr kumimoji="0" lang="ko-KR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 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세종시와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주변 도시를 연결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하는 광역간선 급행버스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주변 도시로 출퇴근 하는 사람들에게는 적합한 버스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54FE32-B63A-1D66-654F-D020D597659F}"/>
              </a:ext>
            </a:extLst>
          </p:cNvPr>
          <p:cNvSpPr/>
          <p:nvPr/>
        </p:nvSpPr>
        <p:spPr>
          <a:xfrm>
            <a:off x="3864444" y="3089632"/>
            <a:ext cx="7458100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세종시 내 출퇴근용으로는 돌아가는 노선과 긴 배차간격을 지니고 있어 부적합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96FB30-B803-1FDF-22A8-1FE5B4238D85}"/>
              </a:ext>
            </a:extLst>
          </p:cNvPr>
          <p:cNvSpPr txBox="1"/>
          <p:nvPr/>
        </p:nvSpPr>
        <p:spPr>
          <a:xfrm>
            <a:off x="1073587" y="4406461"/>
            <a:ext cx="279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신설되는 </a:t>
            </a:r>
            <a:r>
              <a:rPr lang="en-US" altLang="ko-KR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</a:t>
            </a:r>
            <a:r>
              <a:rPr lang="ko-KR" altLang="en-US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 err="1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0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F004165C-B543-6140-1592-9665D4715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8" t="8273" r="4753" b="54661"/>
          <a:stretch/>
        </p:blipFill>
        <p:spPr bwMode="auto">
          <a:xfrm>
            <a:off x="924696" y="4853720"/>
            <a:ext cx="3088640" cy="139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7EE8195-12BC-8711-15E8-3B452DABC8CE}"/>
              </a:ext>
            </a:extLst>
          </p:cNvPr>
          <p:cNvSpPr/>
          <p:nvPr/>
        </p:nvSpPr>
        <p:spPr>
          <a:xfrm>
            <a:off x="4486550" y="4177018"/>
            <a:ext cx="3088640" cy="2279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i="0" u="sng" dirty="0">
                <a:solidFill>
                  <a:srgbClr val="37415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차별성</a:t>
            </a:r>
            <a:endParaRPr lang="en-US" altLang="ko-KR" i="0" u="sng" dirty="0">
              <a:solidFill>
                <a:srgbClr val="374151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 간격 단축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위주 운행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짧은 노선 길이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밀집 인구 지역 운행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76CC6B-60E5-1215-EC56-9FFB13405120}"/>
              </a:ext>
            </a:extLst>
          </p:cNvPr>
          <p:cNvSpPr/>
          <p:nvPr/>
        </p:nvSpPr>
        <p:spPr>
          <a:xfrm>
            <a:off x="7976626" y="4177018"/>
            <a:ext cx="3088640" cy="2279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i="0" u="sng" dirty="0">
                <a:solidFill>
                  <a:srgbClr val="37415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독창성</a:t>
            </a:r>
            <a:endParaRPr lang="en-US" altLang="ko-KR" u="sng" dirty="0">
              <a:solidFill>
                <a:srgbClr val="37415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유연성</a:t>
            </a:r>
            <a:br>
              <a:rPr lang="en-US" altLang="ko-KR" sz="16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6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수요에 따라 노선 조정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마일리지 혜택 도입</a:t>
            </a:r>
            <a:endParaRPr lang="en-US" altLang="ko-KR" sz="1600" b="0" i="0" dirty="0">
              <a:solidFill>
                <a:srgbClr val="37415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친환경 차량 도입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C798D47-0625-3028-E2E2-47919E49584D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세종특별자치시 버스 종류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12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67DF055C-3EC8-4828-55F6-E0B4E1E7CC28}"/>
              </a:ext>
            </a:extLst>
          </p:cNvPr>
          <p:cNvSpPr/>
          <p:nvPr/>
        </p:nvSpPr>
        <p:spPr>
          <a:xfrm>
            <a:off x="2085158" y="1518228"/>
            <a:ext cx="2610141" cy="79776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 기본 정보 및 </a:t>
            </a:r>
            <a:br>
              <a:rPr lang="en-US" altLang="ko-KR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노선 정보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9F8A4-9B39-1138-A982-BE495862502F}"/>
              </a:ext>
            </a:extLst>
          </p:cNvPr>
          <p:cNvSpPr txBox="1">
            <a:spLocks/>
          </p:cNvSpPr>
          <p:nvPr/>
        </p:nvSpPr>
        <p:spPr>
          <a:xfrm>
            <a:off x="2234323" y="5784682"/>
            <a:ext cx="7886130" cy="852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구역별 사회 경제 지표와 버스 노선 운행 특성 등을 고려한 합리적 노선 개편 방법</a:t>
            </a:r>
          </a:p>
          <a:p>
            <a:r>
              <a:rPr lang="ko-KR" altLang="en-US" sz="1800" dirty="0"/>
              <a:t>노선 투입의 우선순위를 정하는 방법론으로 활용 가능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5C42A7-246F-9B8A-2442-F2FF0E4D1FDC}"/>
              </a:ext>
            </a:extLst>
          </p:cNvPr>
          <p:cNvSpPr/>
          <p:nvPr/>
        </p:nvSpPr>
        <p:spPr>
          <a:xfrm>
            <a:off x="1717361" y="2529800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구역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C6ECCC-BDDB-E892-C7D3-0A436A435273}"/>
              </a:ext>
            </a:extLst>
          </p:cNvPr>
          <p:cNvSpPr/>
          <p:nvPr/>
        </p:nvSpPr>
        <p:spPr>
          <a:xfrm>
            <a:off x="3450478" y="2535514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구역에 해당하는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</a:t>
            </a:r>
            <a:r>
              <a:rPr lang="ko-KR" altLang="en-US" sz="10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노선별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변수 측정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노선용량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노선밀도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배차횟수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DB8FB4-C0FB-03DB-5B76-D21DE4691FFA}"/>
              </a:ext>
            </a:extLst>
          </p:cNvPr>
          <p:cNvSpPr/>
          <p:nvPr/>
        </p:nvSpPr>
        <p:spPr>
          <a:xfrm>
            <a:off x="1717942" y="3303929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인구 배정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E3951E-EBBB-3D75-A583-4EAE510122FE}"/>
              </a:ext>
            </a:extLst>
          </p:cNvPr>
          <p:cNvSpPr/>
          <p:nvPr/>
        </p:nvSpPr>
        <p:spPr>
          <a:xfrm>
            <a:off x="3450478" y="3313277"/>
            <a:ext cx="533579" cy="532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용량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A1801EF-B01D-9221-ADB4-5D0D7EF18414}"/>
              </a:ext>
            </a:extLst>
          </p:cNvPr>
          <p:cNvSpPr/>
          <p:nvPr/>
        </p:nvSpPr>
        <p:spPr>
          <a:xfrm>
            <a:off x="3986836" y="3312448"/>
            <a:ext cx="533579" cy="532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범위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E63B9A-7BE7-0973-2859-765160778123}"/>
              </a:ext>
            </a:extLst>
          </p:cNvPr>
          <p:cNvSpPr/>
          <p:nvPr/>
        </p:nvSpPr>
        <p:spPr>
          <a:xfrm>
            <a:off x="4527438" y="3313277"/>
            <a:ext cx="533579" cy="532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횟수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5C1736A-F251-43A8-3E75-971912B31728}"/>
              </a:ext>
            </a:extLst>
          </p:cNvPr>
          <p:cNvSpPr/>
          <p:nvPr/>
        </p:nvSpPr>
        <p:spPr>
          <a:xfrm>
            <a:off x="1717361" y="4108494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인구에 대한 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등급지정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인구가 높을수록 최대등급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13B9AC-C03C-7D66-7204-50D25BC7B971}"/>
              </a:ext>
            </a:extLst>
          </p:cNvPr>
          <p:cNvSpPr/>
          <p:nvPr/>
        </p:nvSpPr>
        <p:spPr>
          <a:xfrm>
            <a:off x="3390229" y="4108494"/>
            <a:ext cx="1711428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표준화된 각각의 변수에 대한 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등급지정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변수가 낮을수록 최대등급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E3C0E9-EA7C-4EEC-5470-CBAE3F0F27B7}"/>
              </a:ext>
            </a:extLst>
          </p:cNvPr>
          <p:cNvSpPr/>
          <p:nvPr/>
        </p:nvSpPr>
        <p:spPr>
          <a:xfrm>
            <a:off x="1717361" y="4912605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구역에 배정된 등급의 합계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9D70E2B-899D-87D6-231B-40E667C11830}"/>
              </a:ext>
            </a:extLst>
          </p:cNvPr>
          <p:cNvSpPr/>
          <p:nvPr/>
        </p:nvSpPr>
        <p:spPr>
          <a:xfrm>
            <a:off x="6768160" y="1480697"/>
            <a:ext cx="3384296" cy="6426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링크에 배정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2-3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 구역에 </a:t>
            </a:r>
            <a:r>
              <a:rPr lang="ko-KR" altLang="en-US" sz="10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걸쳐있는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링크일 경우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등급의 평균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0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E724ED-9A1C-0954-4091-06E266D74996}"/>
              </a:ext>
            </a:extLst>
          </p:cNvPr>
          <p:cNvSpPr/>
          <p:nvPr/>
        </p:nvSpPr>
        <p:spPr>
          <a:xfrm>
            <a:off x="6736156" y="2468978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구역별 링크길이에 배정된 등급 계산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 </a:t>
            </a:r>
            <a:r>
              <a:rPr lang="ko-KR" altLang="en-US" sz="11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입계</a:t>
            </a: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링크값</a:t>
            </a: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도출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733E01-C0E9-31F5-97BC-C8826F8EF2E0}"/>
              </a:ext>
            </a:extLst>
          </p:cNvPr>
          <p:cNvSpPr/>
          <p:nvPr/>
        </p:nvSpPr>
        <p:spPr>
          <a:xfrm>
            <a:off x="6795228" y="3286546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링크별</a:t>
            </a:r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br>
              <a:rPr lang="en-US" altLang="ko-KR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2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임계링크값</a:t>
            </a:r>
            <a:endParaRPr lang="ko-KR" altLang="en-US" sz="12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0C528A9-2F9D-0C07-9F65-15EBECC4E5B5}"/>
              </a:ext>
            </a:extLst>
          </p:cNvPr>
          <p:cNvSpPr/>
          <p:nvPr/>
        </p:nvSpPr>
        <p:spPr>
          <a:xfrm>
            <a:off x="7934184" y="3288258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구역별 등급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67AC63-5381-248F-938B-52BAC8A99411}"/>
              </a:ext>
            </a:extLst>
          </p:cNvPr>
          <p:cNvSpPr/>
          <p:nvPr/>
        </p:nvSpPr>
        <p:spPr>
          <a:xfrm>
            <a:off x="9102676" y="3286546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노선 정보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02312E0-0679-25A9-A321-A2C6FA8A2B46}"/>
              </a:ext>
            </a:extLst>
          </p:cNvPr>
          <p:cNvSpPr/>
          <p:nvPr/>
        </p:nvSpPr>
        <p:spPr>
          <a:xfrm>
            <a:off x="6795228" y="4064534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세가지 정보 비교</a:t>
            </a:r>
          </a:p>
        </p:txBody>
      </p:sp>
      <p:sp>
        <p:nvSpPr>
          <p:cNvPr id="44" name="육각형 43">
            <a:extLst>
              <a:ext uri="{FF2B5EF4-FFF2-40B4-BE49-F238E27FC236}">
                <a16:creationId xmlns:a16="http://schemas.microsoft.com/office/drawing/2014/main" id="{3256FFD1-51D2-D351-9A1C-76655F6570EA}"/>
              </a:ext>
            </a:extLst>
          </p:cNvPr>
          <p:cNvSpPr/>
          <p:nvPr/>
        </p:nvSpPr>
        <p:spPr>
          <a:xfrm>
            <a:off x="6759775" y="4883406"/>
            <a:ext cx="3419749" cy="548639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최적 신규 노선 도출</a:t>
            </a:r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9B1302EE-9F62-71C2-BEE0-282F3BB4C998}"/>
              </a:ext>
            </a:extLst>
          </p:cNvPr>
          <p:cNvSpPr/>
          <p:nvPr/>
        </p:nvSpPr>
        <p:spPr>
          <a:xfrm>
            <a:off x="2370666" y="3084154"/>
            <a:ext cx="296333" cy="21977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DA285BF4-4F02-C248-213E-F950B5356A87}"/>
              </a:ext>
            </a:extLst>
          </p:cNvPr>
          <p:cNvSpPr/>
          <p:nvPr/>
        </p:nvSpPr>
        <p:spPr>
          <a:xfrm>
            <a:off x="2370666" y="3852569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A03C4B3F-7D7D-774E-DA74-E5FF4D5BD740}"/>
              </a:ext>
            </a:extLst>
          </p:cNvPr>
          <p:cNvSpPr/>
          <p:nvPr/>
        </p:nvSpPr>
        <p:spPr>
          <a:xfrm>
            <a:off x="4138571" y="3850981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57E59366-24C9-D001-788D-6F88D58BA8E1}"/>
              </a:ext>
            </a:extLst>
          </p:cNvPr>
          <p:cNvSpPr/>
          <p:nvPr/>
        </p:nvSpPr>
        <p:spPr>
          <a:xfrm>
            <a:off x="2366692" y="4660793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3336C3E7-39B5-B785-3021-4F585A40840D}"/>
              </a:ext>
            </a:extLst>
          </p:cNvPr>
          <p:cNvSpPr/>
          <p:nvPr/>
        </p:nvSpPr>
        <p:spPr>
          <a:xfrm>
            <a:off x="4134597" y="4659205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99F0A78C-319E-242E-EE99-A56A89E7A2D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3308" y="1894554"/>
            <a:ext cx="216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FC87E567-44D8-92BE-9E89-085317B2C3E5}"/>
              </a:ext>
            </a:extLst>
          </p:cNvPr>
          <p:cNvCxnSpPr>
            <a:cxnSpLocks/>
          </p:cNvCxnSpPr>
          <p:nvPr/>
        </p:nvCxnSpPr>
        <p:spPr>
          <a:xfrm rot="5400000">
            <a:off x="2858403" y="1894553"/>
            <a:ext cx="216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7585D36C-FD92-5E43-9040-8AFA1FE7A5B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10068" y="2841155"/>
            <a:ext cx="216000" cy="72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47A5B6E0-BE3A-142F-4A8A-80A1A6B5D1BF}"/>
              </a:ext>
            </a:extLst>
          </p:cNvPr>
          <p:cNvCxnSpPr>
            <a:cxnSpLocks/>
          </p:cNvCxnSpPr>
          <p:nvPr/>
        </p:nvCxnSpPr>
        <p:spPr>
          <a:xfrm rot="5400000">
            <a:off x="3788339" y="2841154"/>
            <a:ext cx="216000" cy="72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25125CD-D336-90D0-3F7E-A360288E7F44}"/>
              </a:ext>
            </a:extLst>
          </p:cNvPr>
          <p:cNvCxnSpPr>
            <a:cxnSpLocks/>
          </p:cNvCxnSpPr>
          <p:nvPr/>
        </p:nvCxnSpPr>
        <p:spPr>
          <a:xfrm>
            <a:off x="4257397" y="3206330"/>
            <a:ext cx="463" cy="1061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2CF7ED67-F4B3-1090-55AF-BB7D89FC54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35847" y="2615373"/>
            <a:ext cx="252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DEA0FA1-4F4F-2B3B-0529-4030B8E3C6AA}"/>
              </a:ext>
            </a:extLst>
          </p:cNvPr>
          <p:cNvCxnSpPr>
            <a:cxnSpLocks/>
          </p:cNvCxnSpPr>
          <p:nvPr/>
        </p:nvCxnSpPr>
        <p:spPr>
          <a:xfrm rot="5400000">
            <a:off x="7856162" y="2615290"/>
            <a:ext cx="252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5EC2CD-36B5-1422-2665-D1BD71E97434}"/>
              </a:ext>
            </a:extLst>
          </p:cNvPr>
          <p:cNvCxnSpPr>
            <a:cxnSpLocks/>
          </p:cNvCxnSpPr>
          <p:nvPr/>
        </p:nvCxnSpPr>
        <p:spPr>
          <a:xfrm>
            <a:off x="8521847" y="3099320"/>
            <a:ext cx="231" cy="188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화살표: 아래쪽 70">
            <a:extLst>
              <a:ext uri="{FF2B5EF4-FFF2-40B4-BE49-F238E27FC236}">
                <a16:creationId xmlns:a16="http://schemas.microsoft.com/office/drawing/2014/main" id="{C7847ADE-FF42-8627-3AB0-8A28A4B72F88}"/>
              </a:ext>
            </a:extLst>
          </p:cNvPr>
          <p:cNvSpPr/>
          <p:nvPr/>
        </p:nvSpPr>
        <p:spPr>
          <a:xfrm>
            <a:off x="8414320" y="3843782"/>
            <a:ext cx="296333" cy="21205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아래쪽 71">
            <a:extLst>
              <a:ext uri="{FF2B5EF4-FFF2-40B4-BE49-F238E27FC236}">
                <a16:creationId xmlns:a16="http://schemas.microsoft.com/office/drawing/2014/main" id="{92A16843-0B29-F94A-7D9C-999BD7192217}"/>
              </a:ext>
            </a:extLst>
          </p:cNvPr>
          <p:cNvSpPr/>
          <p:nvPr/>
        </p:nvSpPr>
        <p:spPr>
          <a:xfrm>
            <a:off x="8408765" y="4613174"/>
            <a:ext cx="296333" cy="2698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위로 굽음 72">
            <a:extLst>
              <a:ext uri="{FF2B5EF4-FFF2-40B4-BE49-F238E27FC236}">
                <a16:creationId xmlns:a16="http://schemas.microsoft.com/office/drawing/2014/main" id="{0243FEE2-2949-B690-7038-A5D6F3DBD204}"/>
              </a:ext>
            </a:extLst>
          </p:cNvPr>
          <p:cNvSpPr/>
          <p:nvPr/>
        </p:nvSpPr>
        <p:spPr>
          <a:xfrm>
            <a:off x="5106804" y="1537149"/>
            <a:ext cx="780971" cy="3718524"/>
          </a:xfrm>
          <a:prstGeom prst="bentUpArrow">
            <a:avLst>
              <a:gd name="adj1" fmla="val 19665"/>
              <a:gd name="adj2" fmla="val 25000"/>
              <a:gd name="adj3" fmla="val 25000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F3FFF1DD-9652-C37D-3645-2CD56F7B67F5}"/>
              </a:ext>
            </a:extLst>
          </p:cNvPr>
          <p:cNvSpPr/>
          <p:nvPr/>
        </p:nvSpPr>
        <p:spPr>
          <a:xfrm>
            <a:off x="5614624" y="1680891"/>
            <a:ext cx="1121532" cy="442426"/>
          </a:xfrm>
          <a:prstGeom prst="rightArrow">
            <a:avLst>
              <a:gd name="adj1" fmla="val 36221"/>
              <a:gd name="adj2" fmla="val 27036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13AFFCF-B44A-E10E-825A-386E798C6AC8}"/>
              </a:ext>
            </a:extLst>
          </p:cNvPr>
          <p:cNvSpPr/>
          <p:nvPr/>
        </p:nvSpPr>
        <p:spPr>
          <a:xfrm>
            <a:off x="5441549" y="1403122"/>
            <a:ext cx="580361" cy="4026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B678E19-D1C9-EF41-FF54-9AD1B4751144}"/>
              </a:ext>
            </a:extLst>
          </p:cNvPr>
          <p:cNvSpPr/>
          <p:nvPr/>
        </p:nvSpPr>
        <p:spPr>
          <a:xfrm>
            <a:off x="5628066" y="1896113"/>
            <a:ext cx="126214" cy="13444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아래쪽 76">
            <a:extLst>
              <a:ext uri="{FF2B5EF4-FFF2-40B4-BE49-F238E27FC236}">
                <a16:creationId xmlns:a16="http://schemas.microsoft.com/office/drawing/2014/main" id="{D0D518DA-F247-1A55-86A7-CE6B4452E258}"/>
              </a:ext>
            </a:extLst>
          </p:cNvPr>
          <p:cNvSpPr/>
          <p:nvPr/>
        </p:nvSpPr>
        <p:spPr>
          <a:xfrm>
            <a:off x="8408765" y="2127877"/>
            <a:ext cx="296333" cy="33442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6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FF3A5A0-BE4F-2852-CBC1-36026DBFBD12}"/>
              </a:ext>
            </a:extLst>
          </p:cNvPr>
          <p:cNvSpPr txBox="1">
            <a:spLocks/>
          </p:cNvSpPr>
          <p:nvPr/>
        </p:nvSpPr>
        <p:spPr>
          <a:xfrm>
            <a:off x="762679" y="1389495"/>
            <a:ext cx="4009346" cy="458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목적 함수</a:t>
            </a:r>
            <a:r>
              <a:rPr lang="en-US" altLang="ko-KR" sz="2000" dirty="0"/>
              <a:t>(Objective Function)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0B17ABA-50E5-9B81-2CF4-B3E1CE1764F2}"/>
              </a:ext>
            </a:extLst>
          </p:cNvPr>
          <p:cNvSpPr txBox="1">
            <a:spLocks/>
          </p:cNvSpPr>
          <p:nvPr/>
        </p:nvSpPr>
        <p:spPr>
          <a:xfrm>
            <a:off x="5908167" y="1389495"/>
            <a:ext cx="5399996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용량</a:t>
            </a:r>
            <a:r>
              <a:rPr lang="en-US" altLang="ko-KR" sz="2000" dirty="0"/>
              <a:t>(Bus Capacity)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3224BD-0241-927D-C4BF-68F11A67ADD7}"/>
                  </a:ext>
                </a:extLst>
              </p:cNvPr>
              <p:cNvSpPr txBox="1"/>
              <p:nvPr/>
            </p:nvSpPr>
            <p:spPr>
              <a:xfrm>
                <a:off x="6094781" y="2881697"/>
                <a:ext cx="1370568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𝐒</m:t>
                          </m:r>
                          <m:r>
                            <a:rPr lang="ko-KR" altLang="en-US" b="1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𝑷𝒐𝒑</m:t>
                          </m:r>
                        </m:den>
                      </m:f>
                    </m:oMath>
                  </m:oMathPara>
                </a14:m>
                <a:endParaRPr lang="ko-KR" altLang="en-US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3224BD-0241-927D-C4BF-68F11A67A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781" y="2881697"/>
                <a:ext cx="1370568" cy="5670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0C6B84-D45E-2B4B-BC36-AF2FC1797244}"/>
                  </a:ext>
                </a:extLst>
              </p:cNvPr>
              <p:cNvSpPr/>
              <p:nvPr/>
            </p:nvSpPr>
            <p:spPr>
              <a:xfrm>
                <a:off x="6042716" y="3717088"/>
                <a:ext cx="2845266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Capacity score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Route length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𝑃𝑜𝑝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Population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Total daily bus seats</a:t>
                </a:r>
                <a:endParaRPr lang="en-US" altLang="ko-KR" i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0C6B84-D45E-2B4B-BC36-AF2FC1797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716" y="3717088"/>
                <a:ext cx="2845266" cy="1200329"/>
              </a:xfrm>
              <a:prstGeom prst="rect">
                <a:avLst/>
              </a:prstGeom>
              <a:blipFill>
                <a:blip r:embed="rId4"/>
                <a:stretch>
                  <a:fillRect l="-428" t="-2030" b="-8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CC77CF2-0B5F-85B5-C66D-F0637B6ED90F}"/>
              </a:ext>
            </a:extLst>
          </p:cNvPr>
          <p:cNvSpPr txBox="1"/>
          <p:nvPr/>
        </p:nvSpPr>
        <p:spPr>
          <a:xfrm>
            <a:off x="5943307" y="4862976"/>
            <a:ext cx="3577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현재의 버스 공급 정책이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지역주민의 인구에 비하여 </a:t>
            </a:r>
            <a:b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얼마나 제공되는가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알 수 있는 지표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881C5-E860-A55F-197E-583CC9E73528}"/>
              </a:ext>
            </a:extLst>
          </p:cNvPr>
          <p:cNvSpPr txBox="1"/>
          <p:nvPr/>
        </p:nvSpPr>
        <p:spPr>
          <a:xfrm>
            <a:off x="773643" y="2649999"/>
            <a:ext cx="50315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Min{Travel Time} 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Minimize Travel Time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최단시간경로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Max{Pop, Density} 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Maximize Trip Generation Coverage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통행인구밀집지역을 운행구역으로 최대한 포함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Min{Route Overlap} 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Serve the underserved area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노선중복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(overlapping/duplication)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최소화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32A951A-F7DF-908D-E24E-5D0B070AA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560577"/>
              </p:ext>
            </p:extLst>
          </p:nvPr>
        </p:nvGraphicFramePr>
        <p:xfrm>
          <a:off x="9546872" y="2212187"/>
          <a:ext cx="1800000" cy="4320004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1062254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895482198"/>
                    </a:ext>
                  </a:extLst>
                </a:gridCol>
              </a:tblGrid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82942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16.17996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34953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14.12645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999889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15.33833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2546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18.7792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5944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33.98219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6175584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12.83615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10408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84.44475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62179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35.25287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725693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72.40523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910252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75.82536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17369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29.23483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8285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921054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185.3579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44767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213.6264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53532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206.3086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8860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408930E-02F9-1007-50D7-1DC0CB81FE2F}"/>
              </a:ext>
            </a:extLst>
          </p:cNvPr>
          <p:cNvSpPr txBox="1"/>
          <p:nvPr/>
        </p:nvSpPr>
        <p:spPr>
          <a:xfrm>
            <a:off x="5917768" y="18096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대비 운행 노선 버스 좌석수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F801D-FD05-9927-E89C-35CFC718137C}"/>
              </a:ext>
            </a:extLst>
          </p:cNvPr>
          <p:cNvSpPr txBox="1"/>
          <p:nvPr/>
        </p:nvSpPr>
        <p:spPr>
          <a:xfrm>
            <a:off x="8778862" y="6569356"/>
            <a:ext cx="3327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해당 구역은 인구 밀집 지역 순으로 산출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95300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537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366349-CD08-DF68-911C-1283536AD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027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25D8314E-C76E-C9C0-EBF7-BA4674C0EBF0}"/>
              </a:ext>
            </a:extLst>
          </p:cNvPr>
          <p:cNvSpPr txBox="1">
            <a:spLocks/>
          </p:cNvSpPr>
          <p:nvPr/>
        </p:nvSpPr>
        <p:spPr>
          <a:xfrm>
            <a:off x="6031657" y="1437317"/>
            <a:ext cx="5541217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운행 횟수</a:t>
            </a:r>
            <a:r>
              <a:rPr lang="en-US" altLang="ko-KR" sz="2000" dirty="0"/>
              <a:t>(Bus Route Frequency)</a:t>
            </a:r>
            <a:endParaRPr lang="ko-KR" altLang="en-US" sz="2000" dirty="0"/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975A31-8187-EB3C-1379-747A7F23C29F}"/>
                  </a:ext>
                </a:extLst>
              </p:cNvPr>
              <p:cNvSpPr txBox="1"/>
              <p:nvPr/>
            </p:nvSpPr>
            <p:spPr>
              <a:xfrm>
                <a:off x="6220482" y="3080314"/>
                <a:ext cx="8415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𝑻𝑩</m:t>
                      </m:r>
                    </m:oMath>
                  </m:oMathPara>
                </a14:m>
                <a:endParaRPr lang="ko-KR" altLang="en-US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975A31-8187-EB3C-1379-747A7F23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482" y="3080314"/>
                <a:ext cx="841577" cy="276999"/>
              </a:xfrm>
              <a:prstGeom prst="rect">
                <a:avLst/>
              </a:prstGeom>
              <a:blipFill>
                <a:blip r:embed="rId4"/>
                <a:stretch>
                  <a:fillRect l="-4348" t="-2174" r="-50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014CA03-3E1C-13D1-9993-83A42859A9E4}"/>
                  </a:ext>
                </a:extLst>
              </p:cNvPr>
              <p:cNvSpPr/>
              <p:nvPr/>
            </p:nvSpPr>
            <p:spPr>
              <a:xfrm>
                <a:off x="6151196" y="3755340"/>
                <a:ext cx="301563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Frequency score</a:t>
                </a:r>
              </a:p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𝑇𝐵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Total number of buses</a:t>
                </a:r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014CA03-3E1C-13D1-9993-83A42859A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196" y="3755340"/>
                <a:ext cx="3015634" cy="646331"/>
              </a:xfrm>
              <a:prstGeom prst="rect">
                <a:avLst/>
              </a:prstGeom>
              <a:blipFill>
                <a:blip r:embed="rId5"/>
                <a:stretch>
                  <a:fillRect t="-2830" b="-160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6118851-FCD7-056C-C21D-B19EC41B6E88}"/>
              </a:ext>
            </a:extLst>
          </p:cNvPr>
          <p:cNvSpPr txBox="1"/>
          <p:nvPr/>
        </p:nvSpPr>
        <p:spPr>
          <a:xfrm>
            <a:off x="6056948" y="5189691"/>
            <a:ext cx="3645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배차간격과 관련 있는 지표로서 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대기시간 정도</a:t>
            </a: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알 수 있는 지표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434D4D0F-0C7B-89A3-CB43-FC750716AD50}"/>
              </a:ext>
            </a:extLst>
          </p:cNvPr>
          <p:cNvSpPr txBox="1">
            <a:spLocks/>
          </p:cNvSpPr>
          <p:nvPr/>
        </p:nvSpPr>
        <p:spPr>
          <a:xfrm>
            <a:off x="696005" y="1437317"/>
            <a:ext cx="5399995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버스의 공간적 분포</a:t>
            </a:r>
            <a:r>
              <a:rPr lang="en-US" altLang="ko-KR" sz="2000" dirty="0"/>
              <a:t>(Bus Coverage)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03DC76A-2FE6-0C0D-3D0C-D6E4F2559E93}"/>
                  </a:ext>
                </a:extLst>
              </p:cNvPr>
              <p:cNvSpPr/>
              <p:nvPr/>
            </p:nvSpPr>
            <p:spPr>
              <a:xfrm>
                <a:off x="729731" y="3725914"/>
                <a:ext cx="272670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ko-KR" altLang="en-US" b="0" i="1" dirty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Coverage score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Number of bus stops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Area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03DC76A-2FE6-0C0D-3D0C-D6E4F2559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31" y="3725914"/>
                <a:ext cx="2726708" cy="923330"/>
              </a:xfrm>
              <a:prstGeom prst="rect">
                <a:avLst/>
              </a:prstGeom>
              <a:blipFill>
                <a:blip r:embed="rId6"/>
                <a:stretch>
                  <a:fillRect t="-1974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DA5478-4237-C1DC-D151-FD781A1FDC42}"/>
                  </a:ext>
                </a:extLst>
              </p:cNvPr>
              <p:cNvSpPr txBox="1"/>
              <p:nvPr/>
            </p:nvSpPr>
            <p:spPr>
              <a:xfrm>
                <a:off x="846316" y="2918930"/>
                <a:ext cx="84798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dirty="0" smtClean="0">
                          <a:latin typeface="Cambria Math" panose="02040503050406030204" pitchFamily="18" charset="0"/>
                        </a:rPr>
                        <m:t>𝑪𝑶</m:t>
                      </m:r>
                      <m:r>
                        <a:rPr lang="ko-KR" altLang="en-US" b="1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1" i="1" dirty="0">
                              <a:latin typeface="Cambria Math" panose="02040503050406030204" pitchFamily="18" charset="0"/>
                            </a:rPr>
                            <m:t>𝑺</m:t>
                          </m:r>
                        </m:num>
                        <m:den>
                          <m:r>
                            <a:rPr lang="ko-KR" altLang="en-US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</m:oMath>
                  </m:oMathPara>
                </a14:m>
                <a:endParaRPr lang="ko-KR" altLang="en-US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DA5478-4237-C1DC-D151-FD781A1FD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16" y="2918930"/>
                <a:ext cx="847989" cy="5186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930CF3E-30D6-1F32-1E5D-D30D3B58E6BB}"/>
              </a:ext>
            </a:extLst>
          </p:cNvPr>
          <p:cNvSpPr txBox="1"/>
          <p:nvPr/>
        </p:nvSpPr>
        <p:spPr>
          <a:xfrm>
            <a:off x="762001" y="4917555"/>
            <a:ext cx="342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구역별 버스 서비스의 </a:t>
            </a:r>
            <a:b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접근성 정도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알 수 있는 지표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5C2DB4-4D1D-04D8-9EBB-1F782F7CDFB3}"/>
              </a:ext>
            </a:extLst>
          </p:cNvPr>
          <p:cNvSpPr txBox="1"/>
          <p:nvPr/>
        </p:nvSpPr>
        <p:spPr>
          <a:xfrm>
            <a:off x="753007" y="18424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단위 면적 당 분포되어 있는 버스 정류장의 수 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7A6BD769-C52C-66B2-B2F6-B734A602D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030604"/>
              </p:ext>
            </p:extLst>
          </p:nvPr>
        </p:nvGraphicFramePr>
        <p:xfrm>
          <a:off x="3966849" y="2316992"/>
          <a:ext cx="1800000" cy="4319998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5980842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4027351"/>
                    </a:ext>
                  </a:extLst>
                </a:gridCol>
              </a:tblGrid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958225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7.890855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084985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9.158879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92597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12.35294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70757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19.13043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58349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11.25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713877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14.86486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827377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12.2549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383216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10.50228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144072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20.51282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567997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13.53383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818891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4.814815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219875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15.29412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085929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13.15789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097570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16.60377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202177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7.692308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81084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321A3DF-908D-29B0-96D7-AE3D7A231B2A}"/>
              </a:ext>
            </a:extLst>
          </p:cNvPr>
          <p:cNvSpPr txBox="1"/>
          <p:nvPr/>
        </p:nvSpPr>
        <p:spPr>
          <a:xfrm>
            <a:off x="6088659" y="18424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하루동안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 내 버스 정류장을 통과한 총 버스 대수 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7C41177-680F-2CE4-BFC3-B07313C31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394902"/>
              </p:ext>
            </p:extLst>
          </p:nvPr>
        </p:nvGraphicFramePr>
        <p:xfrm>
          <a:off x="9676975" y="2316990"/>
          <a:ext cx="1800000" cy="4320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75945894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317045455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45722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485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7451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176352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9197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98561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544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56679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60933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91969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3569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629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52328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569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98024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81554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08226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3185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1087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60665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29145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089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0F6A1A-4827-7248-8C14-9B72E2B62B4F}"/>
              </a:ext>
            </a:extLst>
          </p:cNvPr>
          <p:cNvSpPr/>
          <p:nvPr/>
        </p:nvSpPr>
        <p:spPr>
          <a:xfrm>
            <a:off x="966004" y="1947143"/>
            <a:ext cx="10243627" cy="37244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A65B1C-CB83-7D36-AC3E-B97E5D4D3EB2}"/>
              </a:ext>
            </a:extLst>
          </p:cNvPr>
          <p:cNvGrpSpPr/>
          <p:nvPr/>
        </p:nvGrpSpPr>
        <p:grpSpPr>
          <a:xfrm>
            <a:off x="982370" y="3255626"/>
            <a:ext cx="3240000" cy="3552598"/>
            <a:chOff x="1123758" y="3247160"/>
            <a:chExt cx="3023497" cy="337040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FCC14D-92E1-CC37-2CC8-FA86C0F65DA8}"/>
                </a:ext>
              </a:extLst>
            </p:cNvPr>
            <p:cNvSpPr txBox="1"/>
            <p:nvPr/>
          </p:nvSpPr>
          <p:spPr>
            <a:xfrm>
              <a:off x="1751646" y="6325571"/>
              <a:ext cx="1767720" cy="29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Capacity Score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2452D55-6EB2-604A-4843-24C0451A1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758" y="3247160"/>
              <a:ext cx="3023497" cy="3032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54CA558-CB7A-AE2E-382C-CF5F5068A02C}"/>
              </a:ext>
            </a:extLst>
          </p:cNvPr>
          <p:cNvGrpSpPr/>
          <p:nvPr/>
        </p:nvGrpSpPr>
        <p:grpSpPr>
          <a:xfrm>
            <a:off x="4604568" y="3257809"/>
            <a:ext cx="3240000" cy="3545561"/>
            <a:chOff x="4584249" y="3252005"/>
            <a:chExt cx="3023497" cy="335895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ADB63B0-0DB2-7A80-DD82-CD1E063AF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249" y="3252005"/>
              <a:ext cx="3023497" cy="3032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D898BE-4CE9-A8FD-5A2E-D6473FD1FA99}"/>
                </a:ext>
              </a:extLst>
            </p:cNvPr>
            <p:cNvSpPr txBox="1"/>
            <p:nvPr/>
          </p:nvSpPr>
          <p:spPr>
            <a:xfrm>
              <a:off x="5181172" y="6319382"/>
              <a:ext cx="1829650" cy="291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Coverage Score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3E38219-3628-92A8-A626-495AE15C4273}"/>
              </a:ext>
            </a:extLst>
          </p:cNvPr>
          <p:cNvGrpSpPr/>
          <p:nvPr/>
        </p:nvGrpSpPr>
        <p:grpSpPr>
          <a:xfrm>
            <a:off x="8278814" y="3260830"/>
            <a:ext cx="3180094" cy="3542539"/>
            <a:chOff x="8063453" y="3255026"/>
            <a:chExt cx="2967594" cy="336809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5CD153E-453A-53A0-66B8-A7CA79937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3453" y="3255026"/>
              <a:ext cx="2967594" cy="30295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51D393-432D-F0D4-E7CF-7D32DF0D4228}"/>
                </a:ext>
              </a:extLst>
            </p:cNvPr>
            <p:cNvSpPr txBox="1"/>
            <p:nvPr/>
          </p:nvSpPr>
          <p:spPr>
            <a:xfrm>
              <a:off x="8591199" y="6330498"/>
              <a:ext cx="1912102" cy="292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Frequency Score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6D353A3-F9C2-73CB-B532-C432EAF54EBA}"/>
              </a:ext>
            </a:extLst>
          </p:cNvPr>
          <p:cNvSpPr txBox="1"/>
          <p:nvPr/>
        </p:nvSpPr>
        <p:spPr>
          <a:xfrm>
            <a:off x="982370" y="1618932"/>
            <a:ext cx="856488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버스서비스수준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버스용량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버스정류장밀도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운행횟수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 버스이용도를 결합한 서비스 이용도 지수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5F6E73-E1A3-D025-E593-AB53D3BEA9BE}"/>
              </a:ext>
            </a:extLst>
          </p:cNvPr>
          <p:cNvSpPr txBox="1"/>
          <p:nvPr/>
        </p:nvSpPr>
        <p:spPr>
          <a:xfrm>
            <a:off x="989500" y="1992237"/>
            <a:ext cx="101230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인구밀도가 높은 지역이면서</a:t>
            </a:r>
            <a:r>
              <a:rPr lang="en-US" altLang="ko-KR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Capacity</a:t>
            </a:r>
            <a:r>
              <a:rPr lang="en-US" altLang="ko-KR" sz="160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Coverage</a:t>
            </a:r>
            <a:r>
              <a:rPr lang="en-US" altLang="ko-KR" sz="1600" b="0" i="0" u="none" strike="noStrike" baseline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Frequency </a:t>
            </a:r>
            <a:r>
              <a:rPr lang="ko-KR" altLang="en-US" sz="1600" b="0" i="0" u="none" strike="noStrike" baseline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값들이 적을수록 </a:t>
            </a:r>
            <a:r>
              <a:rPr lang="ko-KR" altLang="en-US" sz="1600" b="0" i="0" u="none" strike="noStrike" baseline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 공급이 필요한 지역으로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판단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F83734-8987-EC1A-5A60-BB0CD3D47E8D}"/>
                  </a:ext>
                </a:extLst>
              </p:cNvPr>
              <p:cNvSpPr txBox="1"/>
              <p:nvPr/>
            </p:nvSpPr>
            <p:spPr>
              <a:xfrm>
                <a:off x="982369" y="2395625"/>
                <a:ext cx="7843109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𝑺𝒕𝒂𝒏𝒅𝒂𝒓𝒅𝒊𝒛𝒆𝒅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𝑪𝒂𝒑𝒂𝒄𝒊𝒕𝒚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𝑪𝒐𝒗𝒆𝒓𝒂𝒈𝒆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𝒐𝒓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𝑭𝒓𝒆𝒒𝒖𝒆𝒏𝒄𝒚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𝒔𝒄𝒐𝒓𝒆</m:t>
                              </m:r>
                            </m:e>
                          </m:d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−[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𝒎𝒆𝒂𝒏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𝒅𝒊𝒔𝒕𝒓𝒊𝒃𝒖𝒕𝒊𝒐𝒏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𝑺𝒕𝒂𝒏𝒅𝒂𝒓𝒅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𝒅𝒆𝒗𝒊𝒂𝒕𝒊𝒐𝒏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ko-KR" altLang="en-US" sz="1400" b="1" i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F83734-8987-EC1A-5A60-BB0CD3D47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369" y="2395625"/>
                <a:ext cx="7843109" cy="457241"/>
              </a:xfrm>
              <a:prstGeom prst="rect">
                <a:avLst/>
              </a:prstGeom>
              <a:blipFill>
                <a:blip r:embed="rId6"/>
                <a:stretch>
                  <a:fillRect l="-155" t="-2667" r="-389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ABBBEC-E89D-0E34-D8C1-2799CF91EE37}"/>
                  </a:ext>
                </a:extLst>
              </p:cNvPr>
              <p:cNvSpPr/>
              <p:nvPr/>
            </p:nvSpPr>
            <p:spPr>
              <a:xfrm>
                <a:off x="948075" y="2798530"/>
                <a:ext cx="34957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Rescaling </a:t>
                </a:r>
                <a:r>
                  <a:rPr lang="en-US" altLang="ko-KR" sz="16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𝑺𝒕𝒂𝒏𝒅𝒂𝒓𝒅𝒊𝒛𝒆𝒅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𝒔𝒄𝒐𝒓𝒆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ko-KR" altLang="en-US" sz="1600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ABBBEC-E89D-0E34-D8C1-2799CF91E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75" y="2798530"/>
                <a:ext cx="3495765" cy="338554"/>
              </a:xfrm>
              <a:prstGeom prst="rect">
                <a:avLst/>
              </a:prstGeom>
              <a:blipFill>
                <a:blip r:embed="rId7"/>
                <a:stretch>
                  <a:fillRect l="-1047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12C5502B-4DB5-1E20-C735-FA46E28DB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2" y="1243591"/>
            <a:ext cx="10799989" cy="503464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 대중교통 이용도 지수</a:t>
            </a:r>
            <a:r>
              <a:rPr lang="en-US" altLang="ko-KR" sz="1800" dirty="0"/>
              <a:t>(LITA: Local Index of Transit Availability)</a:t>
            </a:r>
            <a:endParaRPr lang="ko-KR" altLang="en-US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36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EB27413-99E5-407D-984A-601645AF31AA}"/>
                  </a:ext>
                </a:extLst>
              </p:cNvPr>
              <p:cNvSpPr/>
              <p:nvPr/>
            </p:nvSpPr>
            <p:spPr>
              <a:xfrm>
                <a:off x="881975" y="1691338"/>
                <a:ext cx="90181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𝑶𝒗𝒆𝒓𝒂𝒍𝒍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𝑳𝑰𝑻𝑨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𝑪𝒂𝒑𝒂𝒄𝒊𝒕𝒚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𝒔𝒄𝒐𝒓𝒆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𝑪𝒐𝒗𝒆𝒓𝒂𝒈𝒆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𝒔𝒄𝒐𝒓𝒆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+[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𝑭𝒓𝒆𝒒𝒖𝒆𝒏𝒄𝒚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EB27413-99E5-407D-984A-601645AF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75" y="1691338"/>
                <a:ext cx="9018174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36059690-99E9-05A5-C304-27938B8DA403}"/>
              </a:ext>
            </a:extLst>
          </p:cNvPr>
          <p:cNvGrpSpPr/>
          <p:nvPr/>
        </p:nvGrpSpPr>
        <p:grpSpPr>
          <a:xfrm>
            <a:off x="881975" y="2325212"/>
            <a:ext cx="3708499" cy="4163026"/>
            <a:chOff x="846316" y="2627073"/>
            <a:chExt cx="3708499" cy="41630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B3DA942-8C92-23C3-2863-BCB6AF898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316" y="2627073"/>
              <a:ext cx="3708499" cy="37159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D24021-81CC-6A97-C431-4419567F6843}"/>
                </a:ext>
              </a:extLst>
            </p:cNvPr>
            <p:cNvSpPr txBox="1"/>
            <p:nvPr/>
          </p:nvSpPr>
          <p:spPr>
            <a:xfrm>
              <a:off x="1817118" y="6451545"/>
              <a:ext cx="17668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LITA Score</a:t>
              </a:r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5C59B5C-5246-1871-D2EC-705527C70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29015"/>
              </p:ext>
            </p:extLst>
          </p:nvPr>
        </p:nvGraphicFramePr>
        <p:xfrm>
          <a:off x="5051462" y="2272482"/>
          <a:ext cx="6480000" cy="3599996"/>
        </p:xfrm>
        <a:graphic>
          <a:graphicData uri="http://schemas.openxmlformats.org/drawingml/2006/table">
            <a:tbl>
              <a:tblPr/>
              <a:tblGrid>
                <a:gridCol w="796596">
                  <a:extLst>
                    <a:ext uri="{9D8B030D-6E8A-4147-A177-3AD203B41FA5}">
                      <a16:colId xmlns:a16="http://schemas.microsoft.com/office/drawing/2014/main" val="3786299962"/>
                    </a:ext>
                  </a:extLst>
                </a:gridCol>
                <a:gridCol w="765957">
                  <a:extLst>
                    <a:ext uri="{9D8B030D-6E8A-4147-A177-3AD203B41FA5}">
                      <a16:colId xmlns:a16="http://schemas.microsoft.com/office/drawing/2014/main" val="2972656943"/>
                    </a:ext>
                  </a:extLst>
                </a:gridCol>
                <a:gridCol w="362822">
                  <a:extLst>
                    <a:ext uri="{9D8B030D-6E8A-4147-A177-3AD203B41FA5}">
                      <a16:colId xmlns:a16="http://schemas.microsoft.com/office/drawing/2014/main" val="1698339737"/>
                    </a:ext>
                  </a:extLst>
                </a:gridCol>
                <a:gridCol w="770795">
                  <a:extLst>
                    <a:ext uri="{9D8B030D-6E8A-4147-A177-3AD203B41FA5}">
                      <a16:colId xmlns:a16="http://schemas.microsoft.com/office/drawing/2014/main" val="2419023345"/>
                    </a:ext>
                  </a:extLst>
                </a:gridCol>
                <a:gridCol w="398298">
                  <a:extLst>
                    <a:ext uri="{9D8B030D-6E8A-4147-A177-3AD203B41FA5}">
                      <a16:colId xmlns:a16="http://schemas.microsoft.com/office/drawing/2014/main" val="3252129624"/>
                    </a:ext>
                  </a:extLst>
                </a:gridCol>
                <a:gridCol w="796596">
                  <a:extLst>
                    <a:ext uri="{9D8B030D-6E8A-4147-A177-3AD203B41FA5}">
                      <a16:colId xmlns:a16="http://schemas.microsoft.com/office/drawing/2014/main" val="3583463442"/>
                    </a:ext>
                  </a:extLst>
                </a:gridCol>
                <a:gridCol w="444255">
                  <a:extLst>
                    <a:ext uri="{9D8B030D-6E8A-4147-A177-3AD203B41FA5}">
                      <a16:colId xmlns:a16="http://schemas.microsoft.com/office/drawing/2014/main" val="2219139003"/>
                    </a:ext>
                  </a:extLst>
                </a:gridCol>
                <a:gridCol w="796596">
                  <a:extLst>
                    <a:ext uri="{9D8B030D-6E8A-4147-A177-3AD203B41FA5}">
                      <a16:colId xmlns:a16="http://schemas.microsoft.com/office/drawing/2014/main" val="1910474007"/>
                    </a:ext>
                  </a:extLst>
                </a:gridCol>
                <a:gridCol w="428936">
                  <a:extLst>
                    <a:ext uri="{9D8B030D-6E8A-4147-A177-3AD203B41FA5}">
                      <a16:colId xmlns:a16="http://schemas.microsoft.com/office/drawing/2014/main" val="756486102"/>
                    </a:ext>
                  </a:extLst>
                </a:gridCol>
                <a:gridCol w="919149">
                  <a:extLst>
                    <a:ext uri="{9D8B030D-6E8A-4147-A177-3AD203B41FA5}">
                      <a16:colId xmlns:a16="http://schemas.microsoft.com/office/drawing/2014/main" val="3283704014"/>
                    </a:ext>
                  </a:extLst>
                </a:gridCol>
              </a:tblGrid>
              <a:tr h="343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No.TAZ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인구수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Capacity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Coverage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Frequency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Total 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13305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41529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2.1747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1.907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2.4857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347395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35172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2.148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2.2012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750538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28550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2.1637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2.9424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2.1181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28127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28381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2.2084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4.5152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91902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28139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2.4059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2.6865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2.7214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127154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26560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2.1312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3.5254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1.8304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071810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25419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3.0614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2.9197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4.0279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70937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23583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2.4224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2.513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53557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21850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2.905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4.836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3.061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98871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18986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2.9494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3.2165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61490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18370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2.3442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1.1932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2.222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36678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13354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4.3297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3.625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4.4873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95666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11262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4.3722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3.1292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4.5113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942784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11211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4.7394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3.9289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4.8909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958372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8953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4.6443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1.8609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37510"/>
                  </a:ext>
                </a:extLst>
              </a:tr>
            </a:tbl>
          </a:graphicData>
        </a:graphic>
      </p:graphicFrame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B7FAD6D-AAEE-CABC-5FF4-4454931C63A1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 대중교통 이용도 지수</a:t>
            </a:r>
            <a:r>
              <a:rPr lang="en-US" altLang="ko-KR" sz="2000" dirty="0"/>
              <a:t>(LITA: Local Index of Transit Availability)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9CD7D9-2069-88D5-0072-55C312A3987F}"/>
              </a:ext>
            </a:extLst>
          </p:cNvPr>
          <p:cNvSpPr/>
          <p:nvPr/>
        </p:nvSpPr>
        <p:spPr>
          <a:xfrm>
            <a:off x="5000392" y="5872478"/>
            <a:ext cx="63096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Maximaization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Population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&gt;27000,"5",if(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&gt;22000,"4",if(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&gt;17000,"3",if(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&gt;12000,"2","1"))))</a:t>
            </a:r>
          </a:p>
          <a:p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Minimization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Capacity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&gt;4.4,"1",if(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&gt;3.2,"2",if(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&gt;2.7,"3",if(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&gt;2.2,"4","5"))))</a:t>
            </a: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Coverage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&gt;3.9,"1",if(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&gt;3.1,"2",if(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&gt;2.5,"3",if(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&gt;1.9,"4","5"))))</a:t>
            </a: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Frequency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&gt;4.1,"1",if(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&gt;3.4,"2",if(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&gt;2.6,"3",if(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&gt;2.1,"4","5"))))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05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8B4DF0-6E40-1124-DA58-1085809D04EC}"/>
                  </a:ext>
                </a:extLst>
              </p:cNvPr>
              <p:cNvSpPr txBox="1"/>
              <p:nvPr/>
            </p:nvSpPr>
            <p:spPr>
              <a:xfrm>
                <a:off x="2117580" y="2733926"/>
                <a:ext cx="2074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8B4DF0-6E40-1124-DA58-1085809D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580" y="2733926"/>
                <a:ext cx="2074414" cy="276999"/>
              </a:xfrm>
              <a:prstGeom prst="rect">
                <a:avLst/>
              </a:prstGeom>
              <a:blipFill>
                <a:blip r:embed="rId3"/>
                <a:stretch>
                  <a:fillRect l="-1466" t="-167391" b="-25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7478858-AF75-02AD-B571-0DC77459F1A7}"/>
                  </a:ext>
                </a:extLst>
              </p:cNvPr>
              <p:cNvSpPr/>
              <p:nvPr/>
            </p:nvSpPr>
            <p:spPr>
              <a:xfrm>
                <a:off x="1310388" y="3041018"/>
                <a:ext cx="3735574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: the maximum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b="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of all segments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the optimization score of segment</a:t>
                </a:r>
                <a:r>
                  <a:rPr lang="ko-KR" altLang="en-US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3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ko-KR" sz="1300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length of the segment </a:t>
                </a:r>
                <a14:m>
                  <m:oMath xmlns:m="http://schemas.openxmlformats.org/officeDocument/2006/math">
                    <m:r>
                      <a:rPr lang="ko-KR" altLang="en-US" sz="13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300" b="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in kilometers</a:t>
                </a: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7478858-AF75-02AD-B571-0DC77459F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388" y="3041018"/>
                <a:ext cx="3735574" cy="692497"/>
              </a:xfrm>
              <a:prstGeom prst="rect">
                <a:avLst/>
              </a:prstGeom>
              <a:blipFill>
                <a:blip r:embed="rId4"/>
                <a:stretch>
                  <a:fillRect b="-79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046F6CC-1E0F-046C-BA82-02157C0684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" b="3691"/>
          <a:stretch/>
        </p:blipFill>
        <p:spPr>
          <a:xfrm>
            <a:off x="920470" y="3807870"/>
            <a:ext cx="4468634" cy="2852811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30F37D-AB50-CE04-8409-8944690E6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830878"/>
              </p:ext>
            </p:extLst>
          </p:nvPr>
        </p:nvGraphicFramePr>
        <p:xfrm>
          <a:off x="5902335" y="1304546"/>
          <a:ext cx="5428781" cy="5356125"/>
        </p:xfrm>
        <a:graphic>
          <a:graphicData uri="http://schemas.openxmlformats.org/drawingml/2006/table">
            <a:tbl>
              <a:tblPr/>
              <a:tblGrid>
                <a:gridCol w="1151560">
                  <a:extLst>
                    <a:ext uri="{9D8B030D-6E8A-4147-A177-3AD203B41FA5}">
                      <a16:colId xmlns:a16="http://schemas.microsoft.com/office/drawing/2014/main" val="3813208791"/>
                    </a:ext>
                  </a:extLst>
                </a:gridCol>
                <a:gridCol w="570296">
                  <a:extLst>
                    <a:ext uri="{9D8B030D-6E8A-4147-A177-3AD203B41FA5}">
                      <a16:colId xmlns:a16="http://schemas.microsoft.com/office/drawing/2014/main" val="1312199606"/>
                    </a:ext>
                  </a:extLst>
                </a:gridCol>
                <a:gridCol w="658034">
                  <a:extLst>
                    <a:ext uri="{9D8B030D-6E8A-4147-A177-3AD203B41FA5}">
                      <a16:colId xmlns:a16="http://schemas.microsoft.com/office/drawing/2014/main" val="3417718881"/>
                    </a:ext>
                  </a:extLst>
                </a:gridCol>
                <a:gridCol w="658034">
                  <a:extLst>
                    <a:ext uri="{9D8B030D-6E8A-4147-A177-3AD203B41FA5}">
                      <a16:colId xmlns:a16="http://schemas.microsoft.com/office/drawing/2014/main" val="4147594821"/>
                    </a:ext>
                  </a:extLst>
                </a:gridCol>
                <a:gridCol w="1359937">
                  <a:extLst>
                    <a:ext uri="{9D8B030D-6E8A-4147-A177-3AD203B41FA5}">
                      <a16:colId xmlns:a16="http://schemas.microsoft.com/office/drawing/2014/main" val="63622994"/>
                    </a:ext>
                  </a:extLst>
                </a:gridCol>
                <a:gridCol w="285148">
                  <a:extLst>
                    <a:ext uri="{9D8B030D-6E8A-4147-A177-3AD203B41FA5}">
                      <a16:colId xmlns:a16="http://schemas.microsoft.com/office/drawing/2014/main" val="109963686"/>
                    </a:ext>
                  </a:extLst>
                </a:gridCol>
                <a:gridCol w="745772">
                  <a:extLst>
                    <a:ext uri="{9D8B030D-6E8A-4147-A177-3AD203B41FA5}">
                      <a16:colId xmlns:a16="http://schemas.microsoft.com/office/drawing/2014/main" val="1364271701"/>
                    </a:ext>
                  </a:extLst>
                </a:gridCol>
              </a:tblGrid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Link ID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Smax/Si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Impedance Length(Ci)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-&gt;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Ci Round(3)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767296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16964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46845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0.497368421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0.497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781138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1.252631579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863804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0.5789474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1.794736842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1.795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388178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0.3421053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0.821052632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54162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730984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1.010526316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589196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0.781578947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0.782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0627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1010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1.028947368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1.029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515688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0.2894737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792670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0.939473684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0.939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618312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1.010526316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28252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53143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0.8947368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1.342105263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71092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49735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2.671052632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2.671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463453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1.221052632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395219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0.6842105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0.889473684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0.889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9159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1020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83485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0.5789474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1.042105263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3797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0.4210526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0.631578947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856263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0.273684211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17428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53199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0.7368421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8.105263158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8.105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89798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0.9736842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11.68421053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84665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EAD74C-38FF-209B-E677-6A7AF2B2623A}"/>
              </a:ext>
            </a:extLst>
          </p:cNvPr>
          <p:cNvSpPr txBox="1"/>
          <p:nvPr/>
        </p:nvSpPr>
        <p:spPr>
          <a:xfrm>
            <a:off x="846316" y="1714374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앞서 구한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Total Index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값을 이용하여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(Si)</a:t>
            </a:r>
            <a:r>
              <a:rPr lang="ko-KR" altLang="en-US" sz="15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부여</a:t>
            </a:r>
            <a:endParaRPr lang="en-US" altLang="ko-KR" sz="15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이때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지수값은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링크 기반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지수값으로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변환하기 위해 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존내 버스 노선링크 길이에 따라 링크저항계수를 산출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90AC873-ADF0-621F-AE8C-9E4555564A5D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링크 저항 계수</a:t>
            </a:r>
            <a:r>
              <a:rPr lang="en-US" altLang="ko-KR" sz="2000" dirty="0"/>
              <a:t>(Impedance Length)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1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D07ED8-ABFD-0C9E-5A2C-F327E17DD7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01" b="94886" l="9942" r="92164">
                        <a14:foregroundMark x1="10175" y1="6358" x2="85029" y2="7671"/>
                        <a14:foregroundMark x1="85029" y1="7671" x2="86433" y2="91500"/>
                        <a14:foregroundMark x1="86433" y1="91500" x2="26784" y2="90601"/>
                        <a14:foregroundMark x1="26784" y1="90601" x2="11345" y2="15135"/>
                        <a14:foregroundMark x1="11345" y1="15135" x2="12047" y2="8708"/>
                        <a14:foregroundMark x1="24912" y1="10850" x2="27018" y2="15964"/>
                        <a14:foregroundMark x1="29708" y1="24603" x2="42807" y2="37249"/>
                        <a14:foregroundMark x1="42807" y1="37249" x2="48772" y2="61023"/>
                        <a14:foregroundMark x1="37076" y1="62958" x2="44678" y2="47478"/>
                        <a14:foregroundMark x1="44678" y1="47478" x2="39298" y2="47063"/>
                        <a14:foregroundMark x1="20234" y1="26469" x2="41871" y2="52937"/>
                        <a14:foregroundMark x1="41871" y1="52937" x2="53684" y2="44022"/>
                        <a14:foregroundMark x1="38012" y1="27851" x2="34386" y2="67173"/>
                        <a14:foregroundMark x1="34386" y1="67173" x2="35556" y2="64824"/>
                        <a14:foregroundMark x1="44094" y1="45059" x2="56023" y2="61507"/>
                        <a14:foregroundMark x1="56023" y1="61507" x2="65263" y2="54872"/>
                        <a14:foregroundMark x1="60936" y1="49620" x2="59766" y2="46856"/>
                        <a14:foregroundMark x1="59766" y1="45612" x2="61637" y2="58120"/>
                        <a14:foregroundMark x1="61637" y1="58120" x2="62807" y2="56462"/>
                        <a14:foregroundMark x1="64327" y1="57913" x2="42573" y2="88113"/>
                        <a14:foregroundMark x1="42573" y1="88113" x2="34386" y2="92329"/>
                        <a14:foregroundMark x1="12281" y1="94817" x2="34269" y2="94886"/>
                        <a14:foregroundMark x1="34269" y1="94886" x2="62456" y2="94126"/>
                        <a14:foregroundMark x1="8889" y1="5114" x2="27836" y2="5183"/>
                        <a14:foregroundMark x1="27836" y1="5183" x2="92164" y2="4147"/>
                        <a14:foregroundMark x1="63158" y1="5252" x2="88889" y2="3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732" t="4901" r="-623" b="1840"/>
          <a:stretch/>
        </p:blipFill>
        <p:spPr>
          <a:xfrm>
            <a:off x="8123168" y="1244369"/>
            <a:ext cx="3260583" cy="4977001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1E83E70-18F6-9AC9-F8E0-E56E087CF319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2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신설노선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생성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(Dijkstra’s Algorithm*)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EC3A6-8C62-0A89-6730-50D49D8D4011}"/>
              </a:ext>
            </a:extLst>
          </p:cNvPr>
          <p:cNvSpPr txBox="1"/>
          <p:nvPr/>
        </p:nvSpPr>
        <p:spPr>
          <a:xfrm>
            <a:off x="846316" y="1716028"/>
            <a:ext cx="7355292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300"/>
              </a:lnSpc>
            </a:pP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지역내 버스노선체계 내에서 새로운 버스노선투입이 필요한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기종점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교통존을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파악하여 </a:t>
            </a:r>
            <a:br>
              <a:rPr lang="en-US" altLang="ko-KR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기종점간 링크의 링크 저항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계수값이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최소값을 갖는 최적노선을 도출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24167601-6FAF-6A57-D375-92D624061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38917"/>
              </p:ext>
            </p:extLst>
          </p:nvPr>
        </p:nvGraphicFramePr>
        <p:xfrm>
          <a:off x="912991" y="2552476"/>
          <a:ext cx="5360987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753065" imgH="4206429" progId="Excel.Sheet.12">
                  <p:embed/>
                </p:oleObj>
              </mc:Choice>
              <mc:Fallback>
                <p:oleObj name="Worksheet" r:id="rId6" imgW="5753065" imgH="4206429" progId="Excel.Sheet.12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667314CF-CCD6-4296-B256-A0E26E00D9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2991" y="2552476"/>
                        <a:ext cx="5360987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8AFEEB1-0D47-FB90-A9D5-D2E60A12116E}"/>
              </a:ext>
            </a:extLst>
          </p:cNvPr>
          <p:cNvSpPr txBox="1"/>
          <p:nvPr/>
        </p:nvSpPr>
        <p:spPr>
          <a:xfrm>
            <a:off x="6273978" y="6195238"/>
            <a:ext cx="5360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</a:t>
            </a:r>
            <a:r>
              <a:rPr lang="ko-KR" altLang="en-US" sz="1500" u="sng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다익스트라</a:t>
            </a:r>
            <a:r>
              <a:rPr lang="ko-KR" altLang="en-US" sz="1500" u="sng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알고리즘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도로 교통망 등에서 나타낼 수 있는 그래프로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꼭짓점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간의 최단 경로를 찾는 알고리즘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5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75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73"/>
          <a:stretch/>
        </p:blipFill>
        <p:spPr>
          <a:xfrm>
            <a:off x="795653" y="2978721"/>
            <a:ext cx="5334462" cy="4413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A74C0F-A088-3168-C7F1-CC1CB0C1383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r="2756"/>
          <a:stretch/>
        </p:blipFill>
        <p:spPr>
          <a:xfrm>
            <a:off x="6385527" y="1304554"/>
            <a:ext cx="2714625" cy="1561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504DD4-E424-99E5-0543-772B05E8CD7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0" r="5651"/>
          <a:stretch/>
        </p:blipFill>
        <p:spPr>
          <a:xfrm>
            <a:off x="9170126" y="1304554"/>
            <a:ext cx="1514475" cy="2687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0BEABE-A03F-3791-DE6C-711EE74C200D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2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신설노선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생성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(Dijkstra’s Algorithm)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indent="0">
              <a:buNone/>
            </a:pP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BFAEE-A6A8-DCE0-0967-67E106C7384C}"/>
              </a:ext>
            </a:extLst>
          </p:cNvPr>
          <p:cNvSpPr txBox="1"/>
          <p:nvPr/>
        </p:nvSpPr>
        <p:spPr>
          <a:xfrm>
            <a:off x="696002" y="3473724"/>
            <a:ext cx="64953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정류장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반곡동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수루배마을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양지고등학교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정부세종청사중앙동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696002" y="4750981"/>
            <a:ext cx="80574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정류장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새롬동커뮤니티센터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다정동커뮤니티센터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D7C3F-8981-858A-8CB4-09C1E0DF61FF}"/>
              </a:ext>
            </a:extLst>
          </p:cNvPr>
          <p:cNvSpPr txBox="1"/>
          <p:nvPr/>
        </p:nvSpPr>
        <p:spPr>
          <a:xfrm>
            <a:off x="696002" y="5871093"/>
            <a:ext cx="84741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정류장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아름동커뮤니티센터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도램마을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8,10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7" b="51404"/>
          <a:stretch/>
        </p:blipFill>
        <p:spPr>
          <a:xfrm>
            <a:off x="795653" y="4003097"/>
            <a:ext cx="5334462" cy="7143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3" b="30507"/>
          <a:stretch/>
        </p:blipFill>
        <p:spPr>
          <a:xfrm>
            <a:off x="795653" y="5333998"/>
            <a:ext cx="5334462" cy="4667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E361C6-CA7D-5538-AF63-0CC145E08F9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3" r="5850"/>
          <a:stretch/>
        </p:blipFill>
        <p:spPr>
          <a:xfrm>
            <a:off x="9170126" y="4264782"/>
            <a:ext cx="2497999" cy="2435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6458627" y="2466494"/>
            <a:ext cx="561298" cy="303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10182536" y="3544742"/>
            <a:ext cx="561298" cy="303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10934693" y="4423462"/>
            <a:ext cx="561298" cy="303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296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5E8357-01AA-5856-695A-C0C6B3A3C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196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D22EAFB-4DC5-AD62-1DB3-006121226EB8}"/>
              </a:ext>
            </a:extLst>
          </p:cNvPr>
          <p:cNvSpPr/>
          <p:nvPr/>
        </p:nvSpPr>
        <p:spPr>
          <a:xfrm>
            <a:off x="5376860" y="5180699"/>
            <a:ext cx="5675667" cy="148773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출퇴근 시간대 교통 혼잡 개선 효과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노선 차내 혼잡 정도 개선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버스 대기 시간 단축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5E8357-01AA-5856-695A-C0C6B3A3C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5" y="1556658"/>
            <a:ext cx="10799989" cy="50346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서울시 다람쥐버스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8EC96-AA0B-3F22-BA45-B4647F086FBC}"/>
              </a:ext>
            </a:extLst>
          </p:cNvPr>
          <p:cNvSpPr txBox="1"/>
          <p:nvPr/>
        </p:nvSpPr>
        <p:spPr>
          <a:xfrm>
            <a:off x="975360" y="1886188"/>
            <a:ext cx="915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일정 구간을 똑같이 반복하여 도는 출퇴근맞춤 버스</a:t>
            </a:r>
            <a:br>
              <a:rPr lang="en-US" altLang="ko-KR" b="0" i="0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b="0" i="0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시간의 교통 혼잡도를 줄이기 위해 버스를 늘리는 대신 일정 구간만 돎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06F2A1C-8D61-3B50-0BDC-E1C574966843}"/>
              </a:ext>
            </a:extLst>
          </p:cNvPr>
          <p:cNvSpPr txBox="1">
            <a:spLocks/>
          </p:cNvSpPr>
          <p:nvPr/>
        </p:nvSpPr>
        <p:spPr>
          <a:xfrm>
            <a:off x="858565" y="1166133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|</a:t>
            </a:r>
            <a:r>
              <a:rPr lang="ko-KR" altLang="en-US" dirty="0"/>
              <a:t>비슷한 사례</a:t>
            </a:r>
          </a:p>
        </p:txBody>
      </p:sp>
      <p:pic>
        <p:nvPicPr>
          <p:cNvPr id="2050" name="Picture 2" descr="출퇴근맞춤버스로 여유있게! '다람쥐버스' 4개 노선 어디? | 서울시 - 내 손안에 서울">
            <a:extLst>
              <a:ext uri="{FF2B5EF4-FFF2-40B4-BE49-F238E27FC236}">
                <a16:creationId xmlns:a16="http://schemas.microsoft.com/office/drawing/2014/main" id="{5F6B693D-44E8-2937-BFAF-E3BA456C5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" y="3209350"/>
            <a:ext cx="3958034" cy="267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91975AAD-230B-895A-593B-203336804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1274" y="284591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707070"/>
                </a:solidFill>
                <a:effectLst/>
                <a:latin typeface="Arial" panose="020B0604020202020204" pitchFamily="34" charset="0"/>
                <a:ea typeface="Nanum Gothic"/>
              </a:rPr>
              <a:t>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659-304F-86DF-CF30-D8CBB6200819}"/>
              </a:ext>
            </a:extLst>
          </p:cNvPr>
          <p:cNvSpPr txBox="1"/>
          <p:nvPr/>
        </p:nvSpPr>
        <p:spPr>
          <a:xfrm>
            <a:off x="3923810" y="2923044"/>
            <a:ext cx="8839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b="1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서울시 </a:t>
            </a:r>
            <a:r>
              <a:rPr lang="en-US" altLang="ko-KR" b="1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</a:t>
            </a:r>
            <a:r>
              <a:rPr lang="ko-KR" altLang="en-US" b="1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다람쥐버스</a:t>
            </a:r>
            <a:r>
              <a:rPr lang="en-US" altLang="ko-KR" b="1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 </a:t>
            </a:r>
            <a:r>
              <a:rPr lang="ko-KR" altLang="en-US" b="1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지속가능 교통도시평가 최우수정책상 수상</a:t>
            </a:r>
            <a:br>
              <a:rPr lang="en-US" altLang="ko-KR" b="1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ko-KR" altLang="en-US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 latinLnBrk="1"/>
            <a:r>
              <a:rPr lang="en-US" altLang="ko-KR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실제 해당구간 버스 혼잡</a:t>
            </a:r>
            <a:r>
              <a:rPr lang="en-US" altLang="ko-KR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(‘</a:t>
            </a:r>
            <a:r>
              <a:rPr lang="ko-KR" altLang="en-US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혼잡’ 표출빈도 기준</a:t>
            </a:r>
            <a:r>
              <a:rPr lang="en-US" altLang="ko-KR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은 줄고</a:t>
            </a:r>
            <a:r>
              <a:rPr lang="en-US" altLang="ko-KR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br>
              <a:rPr lang="en-US" altLang="ko-KR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승객은 </a:t>
            </a:r>
            <a:r>
              <a:rPr lang="en-US" altLang="ko-KR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16.5% </a:t>
            </a:r>
            <a:r>
              <a:rPr lang="ko-KR" altLang="en-US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늘어</a:t>
            </a:r>
            <a:br>
              <a:rPr lang="en-US" altLang="ko-KR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ko-KR" altLang="en-US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 latinLnBrk="1"/>
            <a:r>
              <a:rPr lang="en-US" altLang="ko-KR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- 95% </a:t>
            </a:r>
            <a:r>
              <a:rPr lang="ko-KR" altLang="en-US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시민 혼잡완화효과 공감하며 인기</a:t>
            </a:r>
            <a:r>
              <a:rPr lang="en-US" altLang="ko-KR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br>
              <a:rPr lang="en-US" altLang="ko-KR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이용객 </a:t>
            </a:r>
            <a:r>
              <a:rPr lang="en-US" altLang="ko-KR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264% </a:t>
            </a:r>
            <a:r>
              <a:rPr lang="ko-KR" altLang="en-US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급증해 </a:t>
            </a:r>
            <a:r>
              <a:rPr lang="en-US" altLang="ko-KR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123</a:t>
            </a:r>
            <a:r>
              <a:rPr lang="ko-KR" altLang="en-US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 명 돌파</a:t>
            </a:r>
          </a:p>
        </p:txBody>
      </p:sp>
    </p:spTree>
    <p:extLst>
      <p:ext uri="{BB962C8B-B14F-4D97-AF65-F5344CB8AC3E}">
        <p14:creationId xmlns:p14="http://schemas.microsoft.com/office/powerpoint/2010/main" val="4061203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3B6D13-B9BE-349F-69E4-5286618DC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이희택</a:t>
            </a:r>
            <a:r>
              <a:rPr lang="en-US" altLang="ko-KR" sz="1800" dirty="0"/>
              <a:t>, "</a:t>
            </a:r>
            <a:r>
              <a:rPr lang="ko-KR" altLang="en-US" sz="1800" dirty="0"/>
              <a:t>세종시 행복도시 </a:t>
            </a:r>
            <a:r>
              <a:rPr lang="en-US" altLang="ko-KR" sz="1800" dirty="0"/>
              <a:t>'</a:t>
            </a:r>
            <a:r>
              <a:rPr lang="ko-KR" altLang="en-US" sz="1800" dirty="0"/>
              <a:t>교통망 혁신</a:t>
            </a:r>
            <a:r>
              <a:rPr lang="en-US" altLang="ko-KR" sz="1800" dirty="0"/>
              <a:t>'... 2023</a:t>
            </a:r>
            <a:r>
              <a:rPr lang="ko-KR" altLang="en-US" sz="1800" dirty="0"/>
              <a:t>년 실험적 시도는</a:t>
            </a:r>
            <a:r>
              <a:rPr lang="en-US" altLang="ko-KR" sz="1800" dirty="0"/>
              <a:t>",  </a:t>
            </a:r>
            <a:r>
              <a:rPr lang="ko-KR" altLang="en-US" sz="1800" dirty="0" err="1"/>
              <a:t>디트</a:t>
            </a:r>
            <a:r>
              <a:rPr lang="en-US" altLang="ko-KR" sz="1800" dirty="0"/>
              <a:t>news24,23.01.23, https://www.sjpost.co.kr/news/articleView.html?idxno=55025</a:t>
            </a:r>
          </a:p>
          <a:p>
            <a:r>
              <a:rPr lang="en-US" altLang="ko-KR" sz="1800" dirty="0"/>
              <a:t>2021</a:t>
            </a:r>
            <a:r>
              <a:rPr lang="ko-KR" altLang="en-US" sz="1800" dirty="0"/>
              <a:t>년 세종시 내부 교통망 서비스 수준</a:t>
            </a:r>
            <a:r>
              <a:rPr lang="en-US" altLang="ko-KR" sz="1800" dirty="0"/>
              <a:t>(LOS) </a:t>
            </a:r>
            <a:r>
              <a:rPr lang="ko-KR" altLang="en-US" sz="1800" dirty="0"/>
              <a:t>분석 현황 </a:t>
            </a:r>
            <a:r>
              <a:rPr lang="en-US" altLang="ko-KR" sz="1800" dirty="0"/>
              <a:t>,</a:t>
            </a:r>
            <a:r>
              <a:rPr lang="ko-KR" altLang="en-US" sz="1800" dirty="0"/>
              <a:t>세종시 제공</a:t>
            </a:r>
            <a:endParaRPr lang="en-US" altLang="ko-KR" sz="1800" dirty="0"/>
          </a:p>
          <a:p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 2023년 8월 말 기준 인구현황(외국인 포함)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8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세종통계포털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통계청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KOSIS </a:t>
            </a:r>
            <a:r>
              <a:rPr lang="ko-KR" altLang="en-US" sz="18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국가통계포털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800" dirty="0" err="1"/>
              <a:t>이희택</a:t>
            </a:r>
            <a:r>
              <a:rPr lang="en-US" altLang="ko-KR" sz="1800" dirty="0"/>
              <a:t>, "</a:t>
            </a:r>
            <a:r>
              <a:rPr lang="ko-KR" altLang="en-US" sz="1800" dirty="0"/>
              <a:t>꽉 막힌 ‘세종시 도로’</a:t>
            </a:r>
            <a:r>
              <a:rPr lang="en-US" altLang="ko-KR" sz="1800" dirty="0"/>
              <a:t>, </a:t>
            </a:r>
            <a:r>
              <a:rPr lang="ko-KR" altLang="en-US" sz="1800" dirty="0"/>
              <a:t>어디부터 </a:t>
            </a:r>
            <a:r>
              <a:rPr lang="ko-KR" altLang="en-US" sz="1800" dirty="0" err="1"/>
              <a:t>뚫어야할까</a:t>
            </a:r>
            <a:r>
              <a:rPr lang="en-US" altLang="ko-KR" sz="1800" dirty="0"/>
              <a:t>(</a:t>
            </a:r>
            <a:r>
              <a:rPr lang="ko-KR" altLang="en-US" sz="1800" dirty="0"/>
              <a:t>上</a:t>
            </a:r>
            <a:r>
              <a:rPr lang="en-US" altLang="ko-KR" sz="1800" dirty="0"/>
              <a:t>)", </a:t>
            </a:r>
            <a:r>
              <a:rPr lang="ko-KR" altLang="en-US" sz="1800" dirty="0" err="1"/>
              <a:t>디트</a:t>
            </a:r>
            <a:r>
              <a:rPr lang="en-US" altLang="ko-KR" sz="1800" dirty="0"/>
              <a:t>news24, 21.07.15, https://www.dtnews24.com/news/articleView.html?idxno=708717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4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366349-CD08-DF68-911C-1283536AD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27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366349-CD08-DF68-911C-1283536AD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365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5EA63E-BBE6-D9B6-9223-43262E7EDEC9}"/>
              </a:ext>
            </a:extLst>
          </p:cNvPr>
          <p:cNvSpPr txBox="1"/>
          <p:nvPr/>
        </p:nvSpPr>
        <p:spPr>
          <a:xfrm>
            <a:off x="2030558" y="4995352"/>
            <a:ext cx="2559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i="0" dirty="0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i="0" dirty="0" err="1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행복도시’의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설계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4142ECC8-EA43-7A40-7CFA-F2DEE4BEA7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7367342"/>
              </p:ext>
            </p:extLst>
          </p:nvPr>
        </p:nvGraphicFramePr>
        <p:xfrm>
          <a:off x="5809588" y="1675409"/>
          <a:ext cx="5351188" cy="431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B48B881-85ED-98F6-ACAC-0B7B20EF65C5}"/>
              </a:ext>
            </a:extLst>
          </p:cNvPr>
          <p:cNvSpPr txBox="1"/>
          <p:nvPr/>
        </p:nvSpPr>
        <p:spPr>
          <a:xfrm>
            <a:off x="6254385" y="5993409"/>
            <a:ext cx="44615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2050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년까지 인구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60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만명이 넘을 것으로 예상</a:t>
            </a:r>
            <a:endParaRPr lang="en-US" altLang="ko-KR" sz="1600" b="0" i="0" dirty="0">
              <a:solidFill>
                <a:srgbClr val="222222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49487B-CA86-7729-0A91-36ACD0190E78}"/>
              </a:ext>
            </a:extLst>
          </p:cNvPr>
          <p:cNvSpPr txBox="1"/>
          <p:nvPr/>
        </p:nvSpPr>
        <p:spPr>
          <a:xfrm>
            <a:off x="1316408" y="5287792"/>
            <a:ext cx="3987358" cy="1356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링구조로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자가용이 필요 없는 방식의 설계</a:t>
            </a:r>
            <a:endParaRPr lang="en-US" altLang="ko-KR" sz="1400" b="0" i="0" dirty="0">
              <a:solidFill>
                <a:srgbClr val="222222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도시 건설 때부터 일반도로의 차선을 줄임</a:t>
            </a:r>
            <a:endParaRPr lang="en-US" altLang="ko-KR" sz="1400" b="0" i="0" dirty="0">
              <a:solidFill>
                <a:srgbClr val="222222"/>
              </a:solidFill>
              <a:effectLst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간선도로 중앙에 </a:t>
            </a:r>
            <a:r>
              <a:rPr lang="en-US" altLang="ko-KR" sz="1400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BRT </a:t>
            </a:r>
            <a:r>
              <a:rPr lang="ko-KR" altLang="en-US" sz="1400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전용차로 만듦</a:t>
            </a:r>
            <a:endParaRPr lang="en-US" altLang="ko-KR" sz="1400" dirty="0">
              <a:solidFill>
                <a:srgbClr val="222222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자전거 도로와 인도 너비를 넓힘</a:t>
            </a:r>
            <a:endParaRPr lang="en-US" altLang="ko-KR" sz="1400" dirty="0">
              <a:solidFill>
                <a:srgbClr val="22222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6148" name="Picture 4" descr="확대이미지">
            <a:extLst>
              <a:ext uri="{FF2B5EF4-FFF2-40B4-BE49-F238E27FC236}">
                <a16:creationId xmlns:a16="http://schemas.microsoft.com/office/drawing/2014/main" id="{72B220F0-71FA-0666-E131-DB857763B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5985" r="2531" b="905"/>
          <a:stretch/>
        </p:blipFill>
        <p:spPr bwMode="auto">
          <a:xfrm>
            <a:off x="1411113" y="1808371"/>
            <a:ext cx="3797949" cy="3058294"/>
          </a:xfrm>
          <a:prstGeom prst="roundRect">
            <a:avLst/>
          </a:pr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B6BABC-1FB3-96C2-8202-F97931DF3E9E}"/>
              </a:ext>
            </a:extLst>
          </p:cNvPr>
          <p:cNvSpPr txBox="1"/>
          <p:nvPr/>
        </p:nvSpPr>
        <p:spPr>
          <a:xfrm>
            <a:off x="7682723" y="663637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통계청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KOSIS </a:t>
            </a:r>
            <a:r>
              <a:rPr lang="ko-KR" altLang="en-US" sz="900" b="0" i="0" dirty="0" err="1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국가통계포털</a:t>
            </a:r>
            <a:endParaRPr lang="en-US" altLang="ko-KR" sz="9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C55612F-168F-0DAA-6D8D-7F3D075482D0}"/>
              </a:ext>
            </a:extLst>
          </p:cNvPr>
          <p:cNvSpPr txBox="1">
            <a:spLocks/>
          </p:cNvSpPr>
          <p:nvPr/>
        </p:nvSpPr>
        <p:spPr>
          <a:xfrm>
            <a:off x="666750" y="1125778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｜</a:t>
            </a:r>
            <a:r>
              <a:rPr lang="ko-KR" altLang="en-US" sz="1800" b="0" i="0" dirty="0">
                <a:effectLst/>
                <a:latin typeface="Söhne"/>
              </a:rPr>
              <a:t> </a:t>
            </a:r>
            <a:r>
              <a:rPr lang="ko-KR" altLang="en-US" sz="18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대중교통 위주 도시 설계 </a:t>
            </a:r>
            <a:r>
              <a:rPr lang="en-US" altLang="ko-KR" sz="18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vs. </a:t>
            </a:r>
            <a:r>
              <a:rPr lang="ko-KR" altLang="en-US" sz="180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상황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211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F2D25A59-8232-D80E-E1AC-3624D86054E3}"/>
              </a:ext>
            </a:extLst>
          </p:cNvPr>
          <p:cNvSpPr txBox="1">
            <a:spLocks/>
          </p:cNvSpPr>
          <p:nvPr/>
        </p:nvSpPr>
        <p:spPr>
          <a:xfrm>
            <a:off x="1588883" y="4890350"/>
            <a:ext cx="3964713" cy="1635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2400"/>
              </a:lnSpc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2012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출범 당시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100,751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명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</a:t>
            </a:r>
          </a:p>
          <a:p>
            <a:pPr algn="ctr">
              <a:lnSpc>
                <a:spcPts val="24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2023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현재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391,376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명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</a:t>
            </a:r>
          </a:p>
          <a:p>
            <a:pPr algn="ctr">
              <a:lnSpc>
                <a:spcPts val="24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인구가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 가량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늘어난 지금도</a:t>
            </a:r>
          </a:p>
          <a:p>
            <a:pPr algn="ctr">
              <a:lnSpc>
                <a:spcPts val="24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교통량을 감당하기 힘듦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A054F6-A56E-2217-942E-77A154665695}"/>
              </a:ext>
            </a:extLst>
          </p:cNvPr>
          <p:cNvSpPr txBox="1"/>
          <p:nvPr/>
        </p:nvSpPr>
        <p:spPr>
          <a:xfrm>
            <a:off x="7387361" y="5580236"/>
            <a:ext cx="334157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2020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행복도시 인근 교차로 서비스 수준 </a:t>
            </a:r>
          </a:p>
        </p:txBody>
      </p:sp>
      <p:pic>
        <p:nvPicPr>
          <p:cNvPr id="1026" name="Picture 2" descr="세종시 도로가 왜 '지옥로'가 되었나 - 세종포스트">
            <a:extLst>
              <a:ext uri="{FF2B5EF4-FFF2-40B4-BE49-F238E27FC236}">
                <a16:creationId xmlns:a16="http://schemas.microsoft.com/office/drawing/2014/main" id="{B6F366B9-850D-C607-E20C-2C8CC8F13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"/>
          <a:stretch/>
        </p:blipFill>
        <p:spPr bwMode="auto">
          <a:xfrm>
            <a:off x="838199" y="1933603"/>
            <a:ext cx="5466080" cy="292914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8DA0A9D-CB66-F040-4525-87D76A41F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77339"/>
              </p:ext>
            </p:extLst>
          </p:nvPr>
        </p:nvGraphicFramePr>
        <p:xfrm>
          <a:off x="6880096" y="1718699"/>
          <a:ext cx="4356100" cy="367030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1517853887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4966198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073335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3500262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29165153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교차로명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구분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교통량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평균제어지체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서비스수준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762111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초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(LOS)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6155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합강교차로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409.4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FFF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5089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은하수교차로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3,538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70.3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0186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어진교차로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3,403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64.7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937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세종교차로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4,067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54.8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0522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성금교차로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3,806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54.3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3136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파란달교차로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3,501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51.8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0653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새샘교차로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4,381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50.6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9134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가람교차로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2,771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46.8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4913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첫마을교차로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2,309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38.3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5206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청사교차로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2,091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37.6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2666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종합운동장 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3,283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36.4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5521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햇무리교동측네거리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3,127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28.5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4738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나성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교남측삼거리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2,233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21.6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206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보롬교동측삼거리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3,750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17.8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36548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D08092E-FFA6-36A6-F253-3B1E54DA786D}"/>
              </a:ext>
            </a:extLst>
          </p:cNvPr>
          <p:cNvSpPr txBox="1"/>
          <p:nvPr/>
        </p:nvSpPr>
        <p:spPr>
          <a:xfrm>
            <a:off x="7605127" y="6558433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세종시 내부 교통망 서비스 수준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(LOS)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분석 현황</a:t>
            </a:r>
            <a:endParaRPr lang="ko-KR" altLang="en-US" sz="900" dirty="0">
              <a:solidFill>
                <a:srgbClr val="545454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896ABCA-1419-D533-AD7D-BE1A2ACF552A}"/>
              </a:ext>
            </a:extLst>
          </p:cNvPr>
          <p:cNvSpPr txBox="1">
            <a:spLocks/>
          </p:cNvSpPr>
          <p:nvPr/>
        </p:nvSpPr>
        <p:spPr>
          <a:xfrm>
            <a:off x="666750" y="1125778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｜</a:t>
            </a:r>
            <a:r>
              <a:rPr lang="ko-KR" altLang="en-US" sz="1800" b="0" i="0" dirty="0">
                <a:effectLst/>
                <a:latin typeface="Söhne"/>
              </a:rPr>
              <a:t> </a:t>
            </a:r>
            <a:r>
              <a:rPr lang="ko-KR" altLang="en-US" sz="180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위주 도시 설계</a:t>
            </a:r>
            <a:r>
              <a:rPr lang="ko-KR" altLang="en-US" sz="18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vs. </a:t>
            </a:r>
            <a:r>
              <a:rPr lang="ko-KR" altLang="en-US" sz="18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 상황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86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32A3F1CA-DAD0-8B6E-6E84-DBF796E1C2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6020799"/>
              </p:ext>
            </p:extLst>
          </p:nvPr>
        </p:nvGraphicFramePr>
        <p:xfrm>
          <a:off x="-121870" y="1983688"/>
          <a:ext cx="5044440" cy="3974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E76527BB-BD65-79E3-730C-05AB3530E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0675194"/>
              </p:ext>
            </p:extLst>
          </p:nvPr>
        </p:nvGraphicFramePr>
        <p:xfrm>
          <a:off x="4414651" y="1961688"/>
          <a:ext cx="7010401" cy="4277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88280E7E-E2F3-93EC-B66D-9E5C8B28714C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중심 도시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라는 초기 계획이 무색하게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지속되는 자가용 이용 증가 및 대중교통 이용률 감소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A11C36-97BA-E975-98F8-56A6E25BE52E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130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D91C57FA-6AB2-EA8B-A5F8-E956C5923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5758333"/>
              </p:ext>
            </p:extLst>
          </p:nvPr>
        </p:nvGraphicFramePr>
        <p:xfrm>
          <a:off x="-499740" y="2490837"/>
          <a:ext cx="5044440" cy="3974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36BB28-1EEB-A8A1-E22D-604FEC3846E9}"/>
              </a:ext>
            </a:extLst>
          </p:cNvPr>
          <p:cNvCxnSpPr>
            <a:cxnSpLocks/>
          </p:cNvCxnSpPr>
          <p:nvPr/>
        </p:nvCxnSpPr>
        <p:spPr>
          <a:xfrm flipV="1">
            <a:off x="2083158" y="3134615"/>
            <a:ext cx="2554680" cy="110359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897E1D4-7C36-F1CB-E95F-A4CA5140F66B}"/>
              </a:ext>
            </a:extLst>
          </p:cNvPr>
          <p:cNvCxnSpPr>
            <a:cxnSpLocks/>
          </p:cNvCxnSpPr>
          <p:nvPr/>
        </p:nvCxnSpPr>
        <p:spPr>
          <a:xfrm flipV="1">
            <a:off x="3153103" y="4552022"/>
            <a:ext cx="1912883" cy="832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225B2E91-20F3-BB8C-5460-26CE2F9B51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5181747"/>
              </p:ext>
            </p:extLst>
          </p:nvPr>
        </p:nvGraphicFramePr>
        <p:xfrm>
          <a:off x="2599761" y="1827567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4EA4AB70-BD97-31F8-47D0-25B7E6D1B1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6814993"/>
              </p:ext>
            </p:extLst>
          </p:nvPr>
        </p:nvGraphicFramePr>
        <p:xfrm>
          <a:off x="6850861" y="1855351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13D64AC-D994-5A9F-7FEC-1DC3CD4922DF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B833BC7-57D2-AD7D-8FAD-CCC143563328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배차간격이 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20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E421946D-0FF5-370E-0303-4D84CF43C9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5557214"/>
              </p:ext>
            </p:extLst>
          </p:nvPr>
        </p:nvGraphicFramePr>
        <p:xfrm>
          <a:off x="2660721" y="1855351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6F148F67-FC28-3168-5BF8-798A0B7228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8357574"/>
              </p:ext>
            </p:extLst>
          </p:nvPr>
        </p:nvGraphicFramePr>
        <p:xfrm>
          <a:off x="112964" y="2457299"/>
          <a:ext cx="3940951" cy="4028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FCA8E17-4CAA-041A-9403-17AF0DA48D3C}"/>
              </a:ext>
            </a:extLst>
          </p:cNvPr>
          <p:cNvCxnSpPr>
            <a:cxnSpLocks/>
          </p:cNvCxnSpPr>
          <p:nvPr/>
        </p:nvCxnSpPr>
        <p:spPr>
          <a:xfrm flipV="1">
            <a:off x="2117634" y="2794225"/>
            <a:ext cx="3043646" cy="390209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4B84197-36FA-06F3-0110-12D667ABD242}"/>
              </a:ext>
            </a:extLst>
          </p:cNvPr>
          <p:cNvCxnSpPr>
            <a:cxnSpLocks/>
          </p:cNvCxnSpPr>
          <p:nvPr/>
        </p:nvCxnSpPr>
        <p:spPr>
          <a:xfrm flipV="1">
            <a:off x="3407375" y="4013200"/>
            <a:ext cx="1276385" cy="20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E20ABDDD-CCC3-209E-02D2-15F185E82E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69042"/>
              </p:ext>
            </p:extLst>
          </p:nvPr>
        </p:nvGraphicFramePr>
        <p:xfrm>
          <a:off x="6950470" y="1835540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3FF7CF8-1481-9EE3-4CF9-1E986372681D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9A97E29-3FE0-F1E8-90D8-7D8BC16A88BE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필요한 시간대 </a:t>
            </a:r>
            <a:r>
              <a:rPr lang="ko-KR" altLang="en-US" sz="18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미운영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94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3817</TotalTime>
  <Words>2210</Words>
  <Application>Microsoft Office PowerPoint</Application>
  <PresentationFormat>와이드스크린</PresentationFormat>
  <Paragraphs>815</Paragraphs>
  <Slides>28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1" baseType="lpstr">
      <vt:lpstr>KoPubWorld돋움체 Bold</vt:lpstr>
      <vt:lpstr>KoPubWorld돋움체 Light</vt:lpstr>
      <vt:lpstr>KoPubWorld돋움체 Medium</vt:lpstr>
      <vt:lpstr>Noto Sans KR Medium</vt:lpstr>
      <vt:lpstr>Söhne</vt:lpstr>
      <vt:lpstr>닉스곤체 M 2.0</vt:lpstr>
      <vt:lpstr>맑은 고딕</vt:lpstr>
      <vt:lpstr>이사만루체 Medium</vt:lpstr>
      <vt:lpstr>Arial</vt:lpstr>
      <vt:lpstr>Cambria Math</vt:lpstr>
      <vt:lpstr>Wingdings</vt:lpstr>
      <vt:lpstr>Office 테마</vt:lpstr>
      <vt:lpstr>Worksheet</vt:lpstr>
      <vt:lpstr>세종특별자치시 출퇴근 버스 노선 제안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세종시 다람쥐버스</dc:title>
  <dc:creator>강희진</dc:creator>
  <cp:lastModifiedBy>rryunn@outlook.kr</cp:lastModifiedBy>
  <cp:revision>207</cp:revision>
  <dcterms:created xsi:type="dcterms:W3CDTF">2023-09-25T03:50:00Z</dcterms:created>
  <dcterms:modified xsi:type="dcterms:W3CDTF">2023-09-29T07:46:12Z</dcterms:modified>
</cp:coreProperties>
</file>